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57" r:id="rId5"/>
    <p:sldId id="262" r:id="rId6"/>
    <p:sldId id="260" r:id="rId7"/>
    <p:sldId id="266" r:id="rId8"/>
    <p:sldId id="268" r:id="rId9"/>
    <p:sldId id="273" r:id="rId10"/>
    <p:sldId id="269" r:id="rId11"/>
    <p:sldId id="271" r:id="rId12"/>
    <p:sldId id="270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02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14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44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4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238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64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36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58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99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21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8476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09A23-8DEC-4812-823F-C132977AFB75}" type="datetimeFigureOut">
              <a:rPr lang="ru-RU" smtClean="0"/>
              <a:t>04.02.2025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A1F2F-3607-4BEA-914D-DA427EB872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2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общеразвивающая программа (структура,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ошибки, выводы)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612495"/>
          </a:xfrm>
        </p:spPr>
        <p:txBody>
          <a:bodyPr>
            <a:normAutofit fontScale="92500" lnSpcReduction="20000"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Щукина Г.Е., </a:t>
            </a:r>
          </a:p>
          <a:p>
            <a:pPr algn="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методист</a:t>
            </a:r>
          </a:p>
          <a:p>
            <a:pPr algn="r"/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КГБУ ДО «АКДТДиМ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арнаул, 2025 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46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2059"/>
            <a:ext cx="10515600" cy="1802342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программе наставничестве 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Настоящее положение о программе наставничестве (далее – Положение) определяет цели, задачи и порядок организации наставнической деятельности в ОО в отношении обучающихся и педагогических работников.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333" y="2650067"/>
            <a:ext cx="10803467" cy="3526896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/>
              <a:t>Положение о программе наставничества в ОО разработано в соответствии: </a:t>
            </a:r>
            <a:endParaRPr lang="ru-RU" b="1" dirty="0" smtClean="0"/>
          </a:p>
          <a:p>
            <a:pPr algn="just"/>
            <a:r>
              <a:rPr lang="ru-RU" dirty="0"/>
              <a:t>с Федеральным Законом «Об образовании в Российской Федерации» от 29.12.12 года № 273-ФЗ «Об образовании Российской Федерации» (с последующими изменениями и дополнениями);</a:t>
            </a:r>
          </a:p>
          <a:p>
            <a:pPr algn="just"/>
            <a:r>
              <a:rPr lang="ru-RU" dirty="0"/>
              <a:t> Методологией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 (утверждена распоряжением Министерства просвещения Российской Федерации от 25 декабря 2019 г. № Р-145);</a:t>
            </a:r>
          </a:p>
          <a:p>
            <a:pPr algn="just"/>
            <a:r>
              <a:rPr lang="ru-RU" dirty="0"/>
              <a:t> Методическими рекомендациями по внедрению методологии (целевой модели)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 (приложение к распоряжению Министерства просвещения Российской Федерации от 25 декабря 2019 г. № Р-145);</a:t>
            </a:r>
          </a:p>
          <a:p>
            <a:pPr algn="just"/>
            <a:r>
              <a:rPr lang="ru-RU" dirty="0"/>
              <a:t> Профессиональным стандартом «Педагог дополнительного образования детей и взрослых».</a:t>
            </a:r>
          </a:p>
          <a:p>
            <a:pPr algn="just"/>
            <a:r>
              <a:rPr lang="ru-RU" dirty="0"/>
              <a:t>Концепцией развития наставничества в Российской Федерации"(одобрена Президиумом РАО 29.06.2023).  (Назначение данной концепции - представить стратегию развития наставничества в различных социокультурных и профессиональных сферах российского общества: на производстве, в образовании, в научных, военно-технических и др. областях. Наставничество - универсальный механизм обеспечения личностно-профессиональной социализации индивида, социально-педагогическая технология организации и сопровождения его личностного, профессионального развития, мотивации, роста, мастерства, формирования духовно-нравственных и гражданско-патриотических качеств).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540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7107" y="1148291"/>
            <a:ext cx="808662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242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3399" y="95899"/>
            <a:ext cx="7831667" cy="14951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200" y="1669668"/>
            <a:ext cx="7812749" cy="96846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200" y="2872740"/>
            <a:ext cx="7812749" cy="107762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200" y="4738799"/>
            <a:ext cx="8017933" cy="1008830"/>
          </a:xfrm>
          <a:prstGeom prst="rect">
            <a:avLst/>
          </a:prstGeom>
        </p:spPr>
      </p:pic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1092200" y="1774691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891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8906" y="0"/>
            <a:ext cx="3748001" cy="435133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87112"/>
            <a:ext cx="5492972" cy="435292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33" y="4082459"/>
            <a:ext cx="6013672" cy="277554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14693" y="2505079"/>
            <a:ext cx="4377307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5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РЕГЛАМЕНТИРУЕТ ОРГАНИЗАЦИЮ ДОД 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 273-ФЗ «Об образовании в РФ».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25.04.2022 № 231 «Об объявлении в Российской Федерации Десятилетия науки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технологий»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Президента Российской Федерации от 21.07.2020 № 747 «О национальных целях Российской Федерации на период до 2030 года»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основных мероприятий, проводимых в рамках Десятилетия детства, на период до 2027 года Распоряжение Правительства РФ от 23.01.2021 №122-р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дополнительного образования детей до 2030 года Распоряжение Правительства РФ от 31.03.2022 №678-р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воспитания в Российской Федерации на период до 2025г., утвержденная Распоряжением Правительства Российской Федерации 25.05.15 г.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Главного государственного санитарного врача РФ от 28.09.2020 № 28 «Об утверждении санитарных правил СП 2.4.3648-20 «Санитарно-эпидемиологические требования к организациям воспитания и обучения, отдыха и оздоровления детей и молодежи»;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от 27.07.2022 №629 «Об утверждении Порядка организации и осуществления образовательной деятельности по дополнительным общеобразовательным программам»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труда и социальной защиты Российской Федерации от 22.09.2021 № 652н «Об утверждении профессионального стандарта "Педагог дополнительного образования детей и взрослых»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реализации Концепции развития дополнительного образования детей, утвержденные распоряжением Правительством Алтайского края 19 августа 2022 года № 239-р.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137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6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27 июля 2022г.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629 «Об утверждении Порядка организации и осуществления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по дополнительным общеобразовательным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программам» (действует с 01.03. 2023 г.)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14822"/>
            <a:ext cx="10303933" cy="399153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933" y="5406354"/>
            <a:ext cx="9889067" cy="129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99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134"/>
            <a:ext cx="10515600" cy="95673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просвещения Российской Федерации от 27 июля 2022г.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629 «Об утверждении Порядка организации и осуществления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 по дополнительным общеобразовательным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программам» (действует с 01.03. 2023 г.)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202267"/>
            <a:ext cx="10515600" cy="4720696"/>
          </a:xfrm>
        </p:spPr>
        <p:txBody>
          <a:bodyPr>
            <a:noAutofit/>
          </a:bodyPr>
          <a:lstStyle/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по индивидуальному учебному плану,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ускоренное обучение, в пределах осваиваемой дополнительной общеобразовательной программы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в порядке, установленном локальными нормативными актами организации, осуществляющей образовательную деятельность;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общеобразовательные программы реализуются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организацией, осуществляющей образовательную деятельность,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самостоятельно, так и посредством сетевых форм их реализации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разработке и реализации дополнительных общеобразовательных программ могут использоваться различные образовательные технологии, в том числе дистанционные образовательные технологии, электронное обучение с учетом требований, установленных законодательством Российской Федерации;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дополнительных общеобразовательных программ организацией, осуществляющей образовательную деятельность,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применяться форма организации образовательной деятельности, основанная на модульном принципе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содержания образовательной программы и построения учебных планов, использования соответствующих образовательных технологий;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осуществляющие образовательную деятельность,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обновляют дополнительные общеобразовательные программы с учетом развития науки, техники, культуры, экономики, технологий и социальной сферы;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реализации ДОП, организации, осуществляющие образовательную деятельность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организовывать и проводить массовые мероприятия, создавать необходимые условия для совместной деятельности обучающихся и родителей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(законных представителей);</a:t>
            </a:r>
          </a:p>
          <a:p>
            <a:pPr algn="just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обучающихся с ограниченными возможностями здоровья организации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осуществляющие образовательную деятельность, </a:t>
            </a:r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организуют образовательный процесс по дополнительным общеобразовательным программам с учетом особенностей психофизического развития указанных категорий обучающихся.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5106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29.12.2012 №272-ФЗ «Об образовании в Российской Федерации»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«Образовательная программа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основных характеристик образования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(объем, содержание, планируемые результаты) и 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организационно-педагогических условий,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который представлен в виде учебного плана, календарного учебного графика, рабочих программ учебных предметов, курсов, дисциплин (модулей), иных компонентов, оценочных и методических материалов, а также в предусмотренных настоящим Федеральным законом случаях в виде рабочей программы воспитания, календарного плана воспитательной работы, форм аттестации» (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2, п. 9 в ред. Федерального закона от 31.07.2020 N 304-ФЗ)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658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дополнительной общеобразовательной программы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1. Комплекс основных характеристик  образования (объем, содержание, планируемые результаты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 (описание, введение, обоснование, язык реализации программы, направленность, уровень освоения, новизна/отличительная особенность (если имеется), педагогическая целесообразность, актуальность, объем, сроки освоения, сроки обучения, форма обучения, целевая аудитория (адресат), цель, задачи программы, другие сведения о программе).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программы: учебный план, содержание учебного плана.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результаты.</a:t>
            </a:r>
          </a:p>
          <a:p>
            <a:pPr marL="0" indent="0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 2. Комплекс организационно-педагогических условий: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реализации программы.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аттестации и оценочные материалы.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материалы.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компоненты.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компоненты.</a:t>
            </a:r>
          </a:p>
          <a:p>
            <a:pPr marL="0" indent="0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и литература.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69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3134"/>
            <a:ext cx="10515600" cy="533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Типичные ошибки при разработке и оформлении ДООП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4072992"/>
              </p:ext>
            </p:extLst>
          </p:nvPr>
        </p:nvGraphicFramePr>
        <p:xfrm>
          <a:off x="313267" y="626533"/>
          <a:ext cx="11489266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148"/>
                <a:gridCol w="9640118"/>
              </a:tblGrid>
              <a:tr h="10668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Титульный</a:t>
                      </a:r>
                      <a:r>
                        <a:rPr lang="ru-RU" sz="1600" baseline="0" dirty="0" smtClean="0"/>
                        <a:t> лист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полное наименование образовательного учреждения, реализующего Программу; гриф о  </a:t>
                      </a:r>
                      <a:r>
                        <a:rPr lang="ru-RU" sz="1600" dirty="0" err="1" smtClean="0"/>
                        <a:t>ассмотрении</a:t>
                      </a:r>
                      <a:r>
                        <a:rPr lang="ru-RU" sz="1600" dirty="0" smtClean="0"/>
                        <a:t>, согласовании и утверждении Программы (где, когда и кем рассмотрена, согласована и утверждена Программа); название города, населенного пункта, в котором реализуется Программа;</a:t>
                      </a:r>
                    </a:p>
                    <a:p>
                      <a:r>
                        <a:rPr lang="ru-RU" sz="1600" dirty="0" smtClean="0"/>
                        <a:t>год разработки Программы.</a:t>
                      </a:r>
                      <a:endParaRPr lang="ru-RU" sz="1600" dirty="0"/>
                    </a:p>
                  </a:txBody>
                  <a:tcPr/>
                </a:tc>
              </a:tr>
              <a:tr h="2438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Пояснительная записка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стиль написания программы;</a:t>
                      </a:r>
                      <a:r>
                        <a:rPr lang="ru-RU" sz="1600" baseline="0" dirty="0" smtClean="0"/>
                        <a:t> актуальность (конкретно о своевременности, необходимости реализации для данного </a:t>
                      </a:r>
                      <a:r>
                        <a:rPr lang="ru-RU" sz="1600" baseline="0" dirty="0" err="1" smtClean="0"/>
                        <a:t>н.п</a:t>
                      </a:r>
                      <a:r>
                        <a:rPr lang="ru-RU" sz="1600" baseline="0" dirty="0" smtClean="0"/>
                        <a:t>., района, города и т.д., (не общие фразы); новизна (действительное новшество), если есть отличительные особенности, то конкретные; адресат программы (возраст, на который рассчитана ДОП (что даст реализация ДОП именно этому возрасту обучающихся);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цель</a:t>
                      </a:r>
                      <a:r>
                        <a:rPr lang="ru-RU" sz="1600" baseline="0" dirty="0" smtClean="0"/>
                        <a:t> (всей программы, по годам обучения в соответствии с содержанием ДОП, достижимая, реальная) - </a:t>
                      </a:r>
                      <a:r>
                        <a:rPr lang="ru-RU" sz="1600" dirty="0" smtClean="0"/>
                        <a:t> задачи – шаги по достижению цели; объем, сроки освоения, сроки обучения</a:t>
                      </a:r>
                      <a:r>
                        <a:rPr lang="ru-RU" sz="1600" baseline="0" dirty="0" smtClean="0"/>
                        <a:t> (все прописать); </a:t>
                      </a:r>
                      <a:r>
                        <a:rPr lang="ru-RU" sz="1600" dirty="0" smtClean="0"/>
                        <a:t>планируемые (а не «ожидаемые»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результаты освоения ДОП </a:t>
                      </a:r>
                      <a:r>
                        <a:rPr lang="ru-RU" sz="1600" baseline="0" dirty="0" smtClean="0"/>
                        <a:t>с учетом цели и содержания ДОП</a:t>
                      </a:r>
                      <a:r>
                        <a:rPr lang="ru-RU" sz="1600" dirty="0" smtClean="0"/>
                        <a:t>) - отсутствие конкретных знаний, умений и навыков по каждому году обучения; называются знания, умения, навыки, которые невозможно оценить</a:t>
                      </a:r>
                      <a:r>
                        <a:rPr lang="ru-RU" sz="1600" baseline="0" dirty="0" smtClean="0"/>
                        <a:t>. Не описаны предметные, </a:t>
                      </a:r>
                      <a:r>
                        <a:rPr lang="ru-RU" sz="1600" baseline="0" dirty="0" err="1" smtClean="0"/>
                        <a:t>метапредменые</a:t>
                      </a:r>
                      <a:r>
                        <a:rPr lang="ru-RU" sz="1600" baseline="0" dirty="0" smtClean="0"/>
                        <a:t> и личностные результаты.</a:t>
                      </a:r>
                      <a:endParaRPr lang="ru-RU" sz="1600" dirty="0" smtClean="0"/>
                    </a:p>
                  </a:txBody>
                  <a:tcPr/>
                </a:tc>
              </a:tr>
              <a:tr h="475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Учебный 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д.б</a:t>
                      </a:r>
                      <a:r>
                        <a:rPr lang="ru-RU" sz="1600" dirty="0" smtClean="0"/>
                        <a:t>. по утвержденной форме.</a:t>
                      </a:r>
                      <a:r>
                        <a:rPr lang="ru-RU" sz="1600" baseline="0" dirty="0" smtClean="0"/>
                        <a:t> (Бывает, что п</a:t>
                      </a:r>
                      <a:r>
                        <a:rPr lang="ru-RU" sz="1600" dirty="0" smtClean="0"/>
                        <a:t>рограмма рассчитана на 5 лет обучения, а УП прописан только на 1-2 года?</a:t>
                      </a:r>
                      <a:endParaRPr lang="ru-RU" sz="1600" dirty="0"/>
                    </a:p>
                  </a:txBody>
                  <a:tcPr/>
                </a:tc>
              </a:tr>
              <a:tr h="52766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Формы аттестации и оценочные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д.б</a:t>
                      </a:r>
                      <a:r>
                        <a:rPr lang="ru-RU" dirty="0" smtClean="0"/>
                        <a:t>. прописан оценочный инструментарий</a:t>
                      </a:r>
                      <a:r>
                        <a:rPr lang="ru-RU" baseline="0" dirty="0" smtClean="0"/>
                        <a:t> (перечень диагностик..., позволяющий определить достижение обучающимися планируемых результатов)</a:t>
                      </a:r>
                      <a:endParaRPr lang="ru-RU" dirty="0"/>
                    </a:p>
                  </a:txBody>
                  <a:tcPr/>
                </a:tc>
              </a:tr>
              <a:tr h="44201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Методические материалы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это</a:t>
                      </a:r>
                      <a:r>
                        <a:rPr lang="ru-RU" sz="1600" baseline="0" dirty="0" smtClean="0"/>
                        <a:t> не просто перечисление методов, технологий обучения</a:t>
                      </a:r>
                    </a:p>
                  </a:txBody>
                  <a:tcPr/>
                </a:tc>
              </a:tr>
              <a:tr h="44201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Воспитательные компоненты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 соответствии с локальным актом ОО (</a:t>
                      </a:r>
                      <a:r>
                        <a:rPr lang="ru-RU" sz="1600" dirty="0" err="1" smtClean="0"/>
                        <a:t>м.б</a:t>
                      </a:r>
                      <a:r>
                        <a:rPr lang="ru-RU" sz="1600" dirty="0" smtClean="0"/>
                        <a:t>. План воспитательной работы…)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509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3600" y="0"/>
            <a:ext cx="48852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6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Наставничество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универсальная технология передачи опыта, знаний, формирования навыков, компетенций,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метакомпетенций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ценностей через неформальное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взаимообогащающее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общение, основанное на доверии и партнерстве.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наставничества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способ реализации целевой модели через организацию работы наставнической пары или группы, участники которой находятся в заданной обстоятельствами ролевой ситуации, определяемой основной деятельностью и позицией участников.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наставничества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комплекс мероприятий и формирующих их действий, направленный на организацию взаимоотношений наставника и наставляемого в конкретных формах для получения ожидаемых результатов.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Наставляемый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участник программы наставничества, который через взаимодействие с наставником и при его помощи и поддержке решает конкретные жизненные, личные и профессиональные задачи, приобретает новый опыт и развивает новые навыки и компетенции. В конкретных формах наставляемый может быть определен термином "обучающийся".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участник программы наставничества, имеющий успешный опыт в достижении жизненного, личностного и профессионального результата, готовый и компетентный поделиться опытом и навыками, необходимыми для стимуляции и поддержки процессов самореализации и самосовершенствования наставляемого. Наставник должен соответствовать требованиям Профессионального стандарта «Педагог дополнительного образования детей и взрослых».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Куратор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сотрудник организации, осуществляющей деятельность по общеобразовательным, дополнительным общеобразовательным программам и программам среднего профессионального образования, либо организации из числа ее партнеров, который отвечает за организацию программы наставничества.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модель наставничества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условий, ресурсов и процессов, необходимых для реализации программ наставничества в образовательных организациях.</a:t>
            </a:r>
          </a:p>
          <a:p>
            <a:pPr algn="just"/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наставничества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система концептуальных взглядов, подходов и методов, обоснованных научными исследованиями и практическим опытом, позволяющая понять и организовать процесс взаимодействия наставника и наставляемого.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Формы наставничества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08192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1464</Words>
  <Application>Microsoft Office PowerPoint</Application>
  <PresentationFormat>Широкоэкранный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Дополнительная общеобразовательная общеразвивающая программа (структура, ошибки, выводы)</vt:lpstr>
      <vt:lpstr>ЧТО РЕГЛАМЕНТИРУЕТ ОРГАНИЗАЦИЮ ДОД ?</vt:lpstr>
      <vt:lpstr>Приказ Министерства просвещения Российской Федерации от 27 июля 2022г. № 629 «Об утверждении Порядка организации и осуществления образовательной деятельности по дополнительным общеобразовательным программам» (действует с 01.03. 2023 г.)</vt:lpstr>
      <vt:lpstr>Приказ Министерства просвещения Российской Федерации от 27 июля 2022г. № 629 «Об утверждении Порядка организации и осуществления образовательной деятельности по дополнительным общеобразовательным программам» (действует с 01.03. 2023 г.)</vt:lpstr>
      <vt:lpstr>Федеральный закон от 29.12.2012 №272-ФЗ «Об образовании в Российской Федерации»</vt:lpstr>
      <vt:lpstr>Структура дополнительной общеобразовательной программы</vt:lpstr>
      <vt:lpstr>Типичные ошибки при разработке и оформлении ДООП</vt:lpstr>
      <vt:lpstr>Презентация PowerPoint</vt:lpstr>
      <vt:lpstr>Презентация PowerPoint</vt:lpstr>
      <vt:lpstr> Наставничество                     Положение о программе наставничестве                                   Общие положения 1. Настоящее положение о программе наставничестве (далее – Положение) определяет цели, задачи и порядок организации наставнической деятельности в ОО в отношении обучающихся и педагогических работников. 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210kab</dc:creator>
  <cp:lastModifiedBy>210kab</cp:lastModifiedBy>
  <cp:revision>30</cp:revision>
  <dcterms:created xsi:type="dcterms:W3CDTF">2025-02-03T07:35:22Z</dcterms:created>
  <dcterms:modified xsi:type="dcterms:W3CDTF">2025-02-04T05:26:36Z</dcterms:modified>
</cp:coreProperties>
</file>