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62" r:id="rId3"/>
    <p:sldId id="265" r:id="rId4"/>
    <p:sldId id="268" r:id="rId5"/>
    <p:sldId id="261" r:id="rId6"/>
    <p:sldId id="269" r:id="rId7"/>
    <p:sldId id="270" r:id="rId8"/>
    <p:sldId id="271" r:id="rId9"/>
    <p:sldId id="274" r:id="rId10"/>
    <p:sldId id="272" r:id="rId11"/>
    <p:sldId id="279" r:id="rId12"/>
    <p:sldId id="280" r:id="rId13"/>
    <p:sldId id="277" r:id="rId14"/>
    <p:sldId id="276" r:id="rId15"/>
    <p:sldId id="278" r:id="rId16"/>
    <p:sldId id="283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74"/>
    <a:srgbClr val="3A5896"/>
    <a:srgbClr val="385592"/>
    <a:srgbClr val="FFFFFF"/>
    <a:srgbClr val="173A8D"/>
    <a:srgbClr val="D6DEEA"/>
    <a:srgbClr val="9F9289"/>
    <a:srgbClr val="E2DEDB"/>
    <a:srgbClr val="F1F1F1"/>
    <a:srgbClr val="1D3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135467" y="133084"/>
            <a:ext cx="8873066" cy="6588394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70000"/>
            <a:ext cx="7886699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3084"/>
            <a:ext cx="7886699" cy="1047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18866" y="1017270"/>
            <a:ext cx="6906268" cy="482346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– 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форма обучения и обмена опытом, активная форма творческой самореализации педагога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            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Щукина Г.Е., старший методист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                              КГБУ ДО «АКДТДиМ»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Барнаул, 2020 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79984" y="1546860"/>
            <a:ext cx="4584032" cy="28575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i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подготовки и проведения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79743" y="2395780"/>
            <a:ext cx="8719155" cy="1359370"/>
            <a:chOff x="1437" y="1488"/>
            <a:chExt cx="3034" cy="288"/>
          </a:xfrm>
        </p:grpSpPr>
        <p:sp>
          <p:nvSpPr>
            <p:cNvPr id="5" name="Rectangle 37"/>
            <p:cNvSpPr>
              <a:spLocks noChangeArrowheads="1"/>
            </p:cNvSpPr>
            <p:nvPr/>
          </p:nvSpPr>
          <p:spPr bwMode="gray">
            <a:xfrm>
              <a:off x="1664" y="1488"/>
              <a:ext cx="2807" cy="288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8"/>
            <p:cNvSpPr>
              <a:spLocks noChangeArrowheads="1"/>
            </p:cNvSpPr>
            <p:nvPr/>
          </p:nvSpPr>
          <p:spPr bwMode="gray">
            <a:xfrm>
              <a:off x="1437" y="1488"/>
              <a:ext cx="184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 smtClean="0"/>
                <a:t>7</a:t>
              </a:r>
              <a:endParaRPr lang="en-US" b="1" dirty="0"/>
            </a:p>
          </p:txBody>
        </p:sp>
        <p:sp>
          <p:nvSpPr>
            <p:cNvPr id="7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14"/>
          <p:cNvSpPr>
            <a:spLocks noChangeArrowheads="1"/>
          </p:cNvSpPr>
          <p:nvPr/>
        </p:nvSpPr>
        <p:spPr bwMode="gray">
          <a:xfrm>
            <a:off x="168639" y="822960"/>
            <a:ext cx="538984" cy="1356360"/>
          </a:xfrm>
          <a:prstGeom prst="rect">
            <a:avLst/>
          </a:prstGeom>
          <a:gradFill rotWithShape="1">
            <a:gsLst>
              <a:gs pos="0">
                <a:srgbClr val="9595B9">
                  <a:gamma/>
                  <a:shade val="51373"/>
                  <a:invGamma/>
                </a:srgbClr>
              </a:gs>
              <a:gs pos="50000">
                <a:srgbClr val="9595B9"/>
              </a:gs>
              <a:gs pos="100000">
                <a:srgbClr val="9595B9">
                  <a:gamma/>
                  <a:shade val="51373"/>
                  <a:invGamma/>
                </a:srgbClr>
              </a:gs>
            </a:gsLst>
            <a:lin ang="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b="1" dirty="0"/>
              <a:t>6</a:t>
            </a:r>
            <a:endParaRPr lang="en-US" b="1" dirty="0"/>
          </a:p>
        </p:txBody>
      </p:sp>
      <p:sp>
        <p:nvSpPr>
          <p:cNvPr id="21" name="Rectangle 13"/>
          <p:cNvSpPr>
            <a:spLocks noGrp="1" noChangeArrowheads="1"/>
          </p:cNvSpPr>
          <p:nvPr>
            <p:ph idx="1"/>
          </p:nvPr>
        </p:nvSpPr>
        <p:spPr bwMode="gray">
          <a:xfrm>
            <a:off x="832098" y="883920"/>
            <a:ext cx="8113781" cy="1295400"/>
          </a:xfrm>
          <a:prstGeom prst="rect">
            <a:avLst/>
          </a:prstGeom>
          <a:gradFill rotWithShape="1">
            <a:gsLst>
              <a:gs pos="0">
                <a:srgbClr val="9595B9"/>
              </a:gs>
              <a:gs pos="50000">
                <a:srgbClr val="9595B9">
                  <a:gamma/>
                  <a:tint val="36471"/>
                  <a:invGamma/>
                </a:srgbClr>
              </a:gs>
              <a:gs pos="100000">
                <a:srgbClr val="9595B9"/>
              </a:gs>
            </a:gsLst>
            <a:lin ang="270000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Результативность, полученная для каждого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мастер-класса. Каков эффект развития?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дает конкретно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Умение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 проанализировать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23" y="3901440"/>
            <a:ext cx="8123149" cy="145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4"/>
          <p:cNvSpPr>
            <a:spLocks noChangeArrowheads="1"/>
          </p:cNvSpPr>
          <p:nvPr/>
        </p:nvSpPr>
        <p:spPr bwMode="gray">
          <a:xfrm>
            <a:off x="178579" y="3955812"/>
            <a:ext cx="538984" cy="1245870"/>
          </a:xfrm>
          <a:prstGeom prst="rect">
            <a:avLst/>
          </a:prstGeom>
          <a:gradFill rotWithShape="1">
            <a:gsLst>
              <a:gs pos="0">
                <a:srgbClr val="9595B9">
                  <a:gamma/>
                  <a:shade val="51373"/>
                  <a:invGamma/>
                </a:srgbClr>
              </a:gs>
              <a:gs pos="50000">
                <a:srgbClr val="9595B9"/>
              </a:gs>
              <a:gs pos="100000">
                <a:srgbClr val="9595B9">
                  <a:gamma/>
                  <a:shade val="51373"/>
                  <a:invGamma/>
                </a:srgbClr>
              </a:gs>
            </a:gsLst>
            <a:lin ang="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b="1" dirty="0"/>
              <a:t>8</a:t>
            </a:r>
            <a:endParaRPr lang="en-US" b="1" dirty="0"/>
          </a:p>
        </p:txBody>
      </p:sp>
      <p:grpSp>
        <p:nvGrpSpPr>
          <p:cNvPr id="14" name="Group 36"/>
          <p:cNvGrpSpPr>
            <a:grpSpLocks/>
          </p:cNvGrpSpPr>
          <p:nvPr/>
        </p:nvGrpSpPr>
        <p:grpSpPr bwMode="auto">
          <a:xfrm>
            <a:off x="168639" y="5281424"/>
            <a:ext cx="8783846" cy="1355597"/>
            <a:chOff x="1457" y="1504"/>
            <a:chExt cx="3060" cy="272"/>
          </a:xfrm>
        </p:grpSpPr>
        <p:sp>
          <p:nvSpPr>
            <p:cNvPr id="15" name="Rectangle 37"/>
            <p:cNvSpPr>
              <a:spLocks noChangeArrowheads="1"/>
            </p:cNvSpPr>
            <p:nvPr/>
          </p:nvSpPr>
          <p:spPr bwMode="gray">
            <a:xfrm>
              <a:off x="1688" y="1549"/>
              <a:ext cx="2829" cy="227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38"/>
            <p:cNvSpPr>
              <a:spLocks noChangeArrowheads="1"/>
            </p:cNvSpPr>
            <p:nvPr/>
          </p:nvSpPr>
          <p:spPr bwMode="gray">
            <a:xfrm>
              <a:off x="1457" y="1519"/>
              <a:ext cx="194" cy="257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/>
                <a:t>9</a:t>
              </a:r>
              <a:endParaRPr lang="en-US" b="1" dirty="0"/>
            </a:p>
          </p:txBody>
        </p:sp>
        <p:sp>
          <p:nvSpPr>
            <p:cNvPr id="17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 rot="10800000" flipV="1">
            <a:off x="899160" y="2681541"/>
            <a:ext cx="76885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Технологичность.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Четкий алгоритм занятия (фазы, этапы, процедуры).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32099" y="3955813"/>
            <a:ext cx="80667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Артистичность.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Возвышенный стиль, педагогическая харизма, способность к импровизации, степень воздействия на аудиторию, степень готовности к распространению и популяризации своего опыта.</a:t>
            </a: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832099" y="4767826"/>
            <a:ext cx="79087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Эрудиция, нестандартность мышления, стиль общения, культура интерпретации своего опыта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0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79743" y="2395780"/>
            <a:ext cx="8719155" cy="1359370"/>
            <a:chOff x="1437" y="1488"/>
            <a:chExt cx="3034" cy="288"/>
          </a:xfrm>
        </p:grpSpPr>
        <p:sp>
          <p:nvSpPr>
            <p:cNvPr id="5" name="Rectangle 37"/>
            <p:cNvSpPr>
              <a:spLocks noChangeArrowheads="1"/>
            </p:cNvSpPr>
            <p:nvPr/>
          </p:nvSpPr>
          <p:spPr bwMode="gray">
            <a:xfrm>
              <a:off x="1664" y="1488"/>
              <a:ext cx="2807" cy="288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8"/>
            <p:cNvSpPr>
              <a:spLocks noChangeArrowheads="1"/>
            </p:cNvSpPr>
            <p:nvPr/>
          </p:nvSpPr>
          <p:spPr bwMode="gray">
            <a:xfrm>
              <a:off x="1437" y="1488"/>
              <a:ext cx="184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 smtClean="0"/>
                <a:t>7</a:t>
              </a:r>
              <a:endParaRPr lang="en-US" b="1" dirty="0"/>
            </a:p>
          </p:txBody>
        </p:sp>
        <p:sp>
          <p:nvSpPr>
            <p:cNvPr id="7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14"/>
          <p:cNvSpPr>
            <a:spLocks noChangeArrowheads="1"/>
          </p:cNvSpPr>
          <p:nvPr/>
        </p:nvSpPr>
        <p:spPr bwMode="gray">
          <a:xfrm>
            <a:off x="168639" y="822960"/>
            <a:ext cx="538984" cy="1356360"/>
          </a:xfrm>
          <a:prstGeom prst="rect">
            <a:avLst/>
          </a:prstGeom>
          <a:gradFill rotWithShape="1">
            <a:gsLst>
              <a:gs pos="0">
                <a:srgbClr val="9595B9">
                  <a:gamma/>
                  <a:shade val="51373"/>
                  <a:invGamma/>
                </a:srgbClr>
              </a:gs>
              <a:gs pos="50000">
                <a:srgbClr val="9595B9"/>
              </a:gs>
              <a:gs pos="100000">
                <a:srgbClr val="9595B9">
                  <a:gamma/>
                  <a:shade val="51373"/>
                  <a:invGamma/>
                </a:srgbClr>
              </a:gs>
            </a:gsLst>
            <a:lin ang="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b="1" dirty="0"/>
              <a:t>6</a:t>
            </a:r>
            <a:endParaRPr lang="en-US" b="1" dirty="0"/>
          </a:p>
        </p:txBody>
      </p:sp>
      <p:sp>
        <p:nvSpPr>
          <p:cNvPr id="21" name="Rectangle 13"/>
          <p:cNvSpPr>
            <a:spLocks noGrp="1" noChangeArrowheads="1"/>
          </p:cNvSpPr>
          <p:nvPr>
            <p:ph idx="1"/>
          </p:nvPr>
        </p:nvSpPr>
        <p:spPr bwMode="gray">
          <a:xfrm>
            <a:off x="832098" y="883920"/>
            <a:ext cx="8113781" cy="1295400"/>
          </a:xfrm>
          <a:prstGeom prst="rect">
            <a:avLst/>
          </a:prstGeom>
          <a:gradFill rotWithShape="1">
            <a:gsLst>
              <a:gs pos="0">
                <a:srgbClr val="9595B9"/>
              </a:gs>
              <a:gs pos="50000">
                <a:srgbClr val="9595B9">
                  <a:gamma/>
                  <a:tint val="36471"/>
                  <a:invGamma/>
                </a:srgbClr>
              </a:gs>
              <a:gs pos="100000">
                <a:srgbClr val="9595B9"/>
              </a:gs>
            </a:gsLst>
            <a:lin ang="270000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Результативность, полученная для каждого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мастер-класса. Каков эффект развития?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дает конкретно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Умение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 проанализировать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23" y="3901440"/>
            <a:ext cx="8123149" cy="145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4"/>
          <p:cNvSpPr>
            <a:spLocks noChangeArrowheads="1"/>
          </p:cNvSpPr>
          <p:nvPr/>
        </p:nvSpPr>
        <p:spPr bwMode="gray">
          <a:xfrm>
            <a:off x="178579" y="3955812"/>
            <a:ext cx="538984" cy="1245870"/>
          </a:xfrm>
          <a:prstGeom prst="rect">
            <a:avLst/>
          </a:prstGeom>
          <a:gradFill rotWithShape="1">
            <a:gsLst>
              <a:gs pos="0">
                <a:srgbClr val="9595B9">
                  <a:gamma/>
                  <a:shade val="51373"/>
                  <a:invGamma/>
                </a:srgbClr>
              </a:gs>
              <a:gs pos="50000">
                <a:srgbClr val="9595B9"/>
              </a:gs>
              <a:gs pos="100000">
                <a:srgbClr val="9595B9">
                  <a:gamma/>
                  <a:shade val="51373"/>
                  <a:invGamma/>
                </a:srgbClr>
              </a:gs>
            </a:gsLst>
            <a:lin ang="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b="1" dirty="0"/>
              <a:t>8</a:t>
            </a:r>
            <a:endParaRPr lang="en-US" b="1" dirty="0"/>
          </a:p>
        </p:txBody>
      </p:sp>
      <p:grpSp>
        <p:nvGrpSpPr>
          <p:cNvPr id="14" name="Group 36"/>
          <p:cNvGrpSpPr>
            <a:grpSpLocks/>
          </p:cNvGrpSpPr>
          <p:nvPr/>
        </p:nvGrpSpPr>
        <p:grpSpPr bwMode="auto">
          <a:xfrm>
            <a:off x="168639" y="5281424"/>
            <a:ext cx="8783846" cy="1355597"/>
            <a:chOff x="1457" y="1504"/>
            <a:chExt cx="3060" cy="272"/>
          </a:xfrm>
        </p:grpSpPr>
        <p:sp>
          <p:nvSpPr>
            <p:cNvPr id="15" name="Rectangle 37"/>
            <p:cNvSpPr>
              <a:spLocks noChangeArrowheads="1"/>
            </p:cNvSpPr>
            <p:nvPr/>
          </p:nvSpPr>
          <p:spPr bwMode="gray">
            <a:xfrm>
              <a:off x="1688" y="1549"/>
              <a:ext cx="2829" cy="227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38"/>
            <p:cNvSpPr>
              <a:spLocks noChangeArrowheads="1"/>
            </p:cNvSpPr>
            <p:nvPr/>
          </p:nvSpPr>
          <p:spPr bwMode="gray">
            <a:xfrm>
              <a:off x="1457" y="1519"/>
              <a:ext cx="194" cy="257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/>
                <a:t>9</a:t>
              </a:r>
              <a:endParaRPr lang="en-US" b="1" dirty="0"/>
            </a:p>
          </p:txBody>
        </p:sp>
        <p:sp>
          <p:nvSpPr>
            <p:cNvPr id="17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 rot="10800000" flipV="1">
            <a:off x="899160" y="2681541"/>
            <a:ext cx="76885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Технологичность.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Четкий алгоритм занятия (фазы, этапы, процедуры).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32099" y="3955813"/>
            <a:ext cx="80667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Артистичность.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Возвышенный стиль, педагогическая харизма, способность к импровизации, степень воздействия на аудиторию, степень готовности к распространению и популяризации своего опыта.</a:t>
            </a: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832099" y="4767826"/>
            <a:ext cx="79087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Эрудиция, нестандартность мышления, стиль общения, культура интерпретации своего опыта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8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  <a:ea typeface="Times New Roman"/>
              </a:rPr>
              <a:t>  Особенности </a:t>
            </a:r>
            <a:r>
              <a:rPr lang="ru-RU" sz="2400" b="1" dirty="0">
                <a:latin typeface="Times New Roman"/>
                <a:ea typeface="Times New Roman"/>
              </a:rPr>
              <a:t>проведения </a:t>
            </a:r>
            <a:r>
              <a:rPr lang="ru-RU" sz="2400" b="1" dirty="0" smtClean="0">
                <a:latin typeface="Times New Roman"/>
                <a:ea typeface="Times New Roman"/>
              </a:rPr>
              <a:t>мастер-классов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79743" y="2395780"/>
            <a:ext cx="8719155" cy="1359370"/>
            <a:chOff x="1437" y="1488"/>
            <a:chExt cx="3034" cy="288"/>
          </a:xfrm>
        </p:grpSpPr>
        <p:sp>
          <p:nvSpPr>
            <p:cNvPr id="5" name="Rectangle 37"/>
            <p:cNvSpPr>
              <a:spLocks noChangeArrowheads="1"/>
            </p:cNvSpPr>
            <p:nvPr/>
          </p:nvSpPr>
          <p:spPr bwMode="gray">
            <a:xfrm>
              <a:off x="1664" y="1488"/>
              <a:ext cx="2807" cy="288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8"/>
            <p:cNvSpPr>
              <a:spLocks noChangeArrowheads="1"/>
            </p:cNvSpPr>
            <p:nvPr/>
          </p:nvSpPr>
          <p:spPr bwMode="gray">
            <a:xfrm>
              <a:off x="1437" y="1488"/>
              <a:ext cx="184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b="1" dirty="0"/>
            </a:p>
          </p:txBody>
        </p:sp>
        <p:sp>
          <p:nvSpPr>
            <p:cNvPr id="7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14"/>
          <p:cNvSpPr>
            <a:spLocks noChangeArrowheads="1"/>
          </p:cNvSpPr>
          <p:nvPr/>
        </p:nvSpPr>
        <p:spPr bwMode="gray">
          <a:xfrm>
            <a:off x="168639" y="822960"/>
            <a:ext cx="538984" cy="1356360"/>
          </a:xfrm>
          <a:prstGeom prst="rect">
            <a:avLst/>
          </a:prstGeom>
          <a:gradFill rotWithShape="1">
            <a:gsLst>
              <a:gs pos="0">
                <a:srgbClr val="9595B9">
                  <a:gamma/>
                  <a:shade val="51373"/>
                  <a:invGamma/>
                </a:srgbClr>
              </a:gs>
              <a:gs pos="50000">
                <a:srgbClr val="9595B9"/>
              </a:gs>
              <a:gs pos="100000">
                <a:srgbClr val="9595B9">
                  <a:gamma/>
                  <a:shade val="51373"/>
                  <a:invGamma/>
                </a:srgbClr>
              </a:gs>
            </a:gsLst>
            <a:lin ang="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21" name="Rectangle 13"/>
          <p:cNvSpPr>
            <a:spLocks noGrp="1" noChangeArrowheads="1"/>
          </p:cNvSpPr>
          <p:nvPr>
            <p:ph idx="1"/>
          </p:nvPr>
        </p:nvSpPr>
        <p:spPr bwMode="gray">
          <a:xfrm>
            <a:off x="832098" y="883920"/>
            <a:ext cx="8113781" cy="1295400"/>
          </a:xfrm>
          <a:prstGeom prst="rect">
            <a:avLst/>
          </a:prstGeom>
          <a:gradFill rotWithShape="1">
            <a:gsLst>
              <a:gs pos="0">
                <a:srgbClr val="9595B9"/>
              </a:gs>
              <a:gs pos="50000">
                <a:srgbClr val="9595B9">
                  <a:gamma/>
                  <a:tint val="36471"/>
                  <a:invGamma/>
                </a:srgbClr>
              </a:gs>
              <a:gs pos="100000">
                <a:srgbClr val="9595B9"/>
              </a:gs>
            </a:gsLst>
            <a:lin ang="270000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составу аудитории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педагогов,</a:t>
            </a:r>
            <a:endParaRPr lang="ru-RU" sz="8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обучающихся, смешанная </a:t>
            </a:r>
            <a:r>
              <a:rPr lang="ru-RU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(педагог и обучающийся)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23" y="3901440"/>
            <a:ext cx="8123149" cy="145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4"/>
          <p:cNvSpPr>
            <a:spLocks noChangeArrowheads="1"/>
          </p:cNvSpPr>
          <p:nvPr/>
        </p:nvSpPr>
        <p:spPr bwMode="gray">
          <a:xfrm>
            <a:off x="178579" y="3955812"/>
            <a:ext cx="538984" cy="1245870"/>
          </a:xfrm>
          <a:prstGeom prst="rect">
            <a:avLst/>
          </a:prstGeom>
          <a:gradFill rotWithShape="1">
            <a:gsLst>
              <a:gs pos="0">
                <a:srgbClr val="9595B9">
                  <a:gamma/>
                  <a:shade val="51373"/>
                  <a:invGamma/>
                </a:srgbClr>
              </a:gs>
              <a:gs pos="50000">
                <a:srgbClr val="9595B9"/>
              </a:gs>
              <a:gs pos="100000">
                <a:srgbClr val="9595B9">
                  <a:gamma/>
                  <a:shade val="51373"/>
                  <a:invGamma/>
                </a:srgbClr>
              </a:gs>
            </a:gsLst>
            <a:lin ang="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grpSp>
        <p:nvGrpSpPr>
          <p:cNvPr id="14" name="Group 36"/>
          <p:cNvGrpSpPr>
            <a:grpSpLocks/>
          </p:cNvGrpSpPr>
          <p:nvPr/>
        </p:nvGrpSpPr>
        <p:grpSpPr bwMode="auto">
          <a:xfrm>
            <a:off x="168639" y="5281424"/>
            <a:ext cx="8783846" cy="1355597"/>
            <a:chOff x="1457" y="1504"/>
            <a:chExt cx="3060" cy="272"/>
          </a:xfrm>
        </p:grpSpPr>
        <p:sp>
          <p:nvSpPr>
            <p:cNvPr id="15" name="Rectangle 37"/>
            <p:cNvSpPr>
              <a:spLocks noChangeArrowheads="1"/>
            </p:cNvSpPr>
            <p:nvPr/>
          </p:nvSpPr>
          <p:spPr bwMode="gray">
            <a:xfrm>
              <a:off x="1688" y="1549"/>
              <a:ext cx="2829" cy="227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38"/>
            <p:cNvSpPr>
              <a:spLocks noChangeArrowheads="1"/>
            </p:cNvSpPr>
            <p:nvPr/>
          </p:nvSpPr>
          <p:spPr bwMode="gray">
            <a:xfrm>
              <a:off x="1457" y="1519"/>
              <a:ext cx="194" cy="257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b="1" dirty="0"/>
            </a:p>
          </p:txBody>
        </p:sp>
        <p:sp>
          <p:nvSpPr>
            <p:cNvPr id="17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 rot="10800000" flipV="1">
            <a:off x="899160" y="2835429"/>
            <a:ext cx="76885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2099" y="3955813"/>
            <a:ext cx="8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832099" y="5044825"/>
            <a:ext cx="79087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160" y="2274838"/>
            <a:ext cx="73914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/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месту проведения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аудитория (кабинет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мастерской художника, в музее, на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выставке,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пленере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52500" y="2551837"/>
            <a:ext cx="771006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accent1"/>
              </a:solidFill>
            </a:endParaRPr>
          </a:p>
          <a:p>
            <a:pPr algn="ctr"/>
            <a:endParaRPr lang="ru-RU" b="1" dirty="0">
              <a:solidFill>
                <a:schemeClr val="accent1"/>
              </a:solidFill>
            </a:endParaRPr>
          </a:p>
          <a:p>
            <a:pPr algn="ctr"/>
            <a:endParaRPr lang="ru-RU" b="1" dirty="0">
              <a:solidFill>
                <a:schemeClr val="accent1"/>
              </a:solidFill>
            </a:endParaRPr>
          </a:p>
          <a:p>
            <a:pPr algn="ctr"/>
            <a:endParaRPr lang="ru-RU" b="1" dirty="0" smtClean="0">
              <a:solidFill>
                <a:schemeClr val="accent1"/>
              </a:solidFill>
            </a:endParaRPr>
          </a:p>
          <a:p>
            <a:pPr algn="ctr"/>
            <a:endParaRPr lang="ru-RU" b="1" dirty="0">
              <a:solidFill>
                <a:schemeClr val="accent1"/>
              </a:solidFill>
            </a:endParaRPr>
          </a:p>
          <a:p>
            <a:pPr algn="just"/>
            <a:endParaRPr lang="ru-RU" b="1" dirty="0" smtClean="0">
              <a:solidFill>
                <a:schemeClr val="accent1"/>
              </a:solidFill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охвату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аудитории: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индивидуальные, групповые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(одновозрастные, разновозрастные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52500" y="2274838"/>
            <a:ext cx="797457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accent1"/>
              </a:solidFill>
            </a:endParaRPr>
          </a:p>
          <a:p>
            <a:pPr algn="ctr"/>
            <a:endParaRPr lang="ru-RU" b="1" dirty="0">
              <a:solidFill>
                <a:schemeClr val="accent1"/>
              </a:solidFill>
            </a:endParaRPr>
          </a:p>
          <a:p>
            <a:pPr algn="ctr"/>
            <a:endParaRPr lang="ru-RU" b="1" dirty="0" smtClean="0">
              <a:solidFill>
                <a:schemeClr val="accent1"/>
              </a:solidFill>
            </a:endParaRPr>
          </a:p>
          <a:p>
            <a:pPr algn="ctr"/>
            <a:endParaRPr lang="ru-RU" b="1" dirty="0">
              <a:solidFill>
                <a:schemeClr val="accent1"/>
              </a:solidFill>
            </a:endParaRPr>
          </a:p>
          <a:p>
            <a:pPr algn="ctr"/>
            <a:endParaRPr lang="ru-RU" b="1" dirty="0" smtClean="0">
              <a:solidFill>
                <a:schemeClr val="accent1"/>
              </a:solidFill>
            </a:endParaRPr>
          </a:p>
          <a:p>
            <a:pPr algn="ctr"/>
            <a:endParaRPr lang="ru-RU" b="1" dirty="0">
              <a:solidFill>
                <a:schemeClr val="accent1"/>
              </a:solidFill>
            </a:endParaRPr>
          </a:p>
          <a:p>
            <a:pPr algn="ctr"/>
            <a:endParaRPr lang="ru-RU" b="1" dirty="0" smtClean="0">
              <a:solidFill>
                <a:schemeClr val="accent1"/>
              </a:solidFill>
            </a:endParaRPr>
          </a:p>
          <a:p>
            <a:pPr algn="ctr"/>
            <a:endParaRPr lang="ru-RU" b="1" dirty="0">
              <a:solidFill>
                <a:schemeClr val="accent1"/>
              </a:solidFill>
            </a:endParaRPr>
          </a:p>
          <a:p>
            <a:pPr algn="ctr"/>
            <a:endParaRPr lang="ru-RU" b="1" dirty="0" smtClean="0">
              <a:solidFill>
                <a:schemeClr val="accent1"/>
              </a:solidFill>
            </a:endParaRPr>
          </a:p>
          <a:p>
            <a:pPr algn="ctr"/>
            <a:endParaRPr lang="ru-RU" b="1" dirty="0">
              <a:solidFill>
                <a:schemeClr val="accent1"/>
              </a:solidFill>
            </a:endParaRPr>
          </a:p>
          <a:p>
            <a:pPr algn="ctr"/>
            <a:endParaRPr lang="ru-RU" b="1" dirty="0" smtClean="0">
              <a:solidFill>
                <a:schemeClr val="accent1"/>
              </a:solidFill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присутствия: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 использованием  современных 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медиасредств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интернет,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телевизионная трансляция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запись на DVD диски,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видеокассеты),  с личным присутствием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8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133084"/>
            <a:ext cx="7562849" cy="104722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Итак, если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планируете провести мастер-класс,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вам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20140"/>
            <a:ext cx="7886699" cy="5577840"/>
          </a:xfrm>
        </p:spPr>
        <p:txBody>
          <a:bodyPr>
            <a:noAutofit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чётко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ведущую педагогическую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идею  и связать ее с темой мастер-класса;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в связи с темой, которые вы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хотите достигнуть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мастер-классе;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фантазию,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придумать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интересный замысел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мастер-класса;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возможности придумать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неожиданные предметы или открытия в обычном -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раскрывают ведущую педагогическую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идею;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решить,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это одноразовый мастер-класс или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серийный;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степени квалификации педагогов, участвующих в мастер-классе (начинающие педагоги или высококвалифицированные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подробный план мастер-класса;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решить,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методы и приёмы можно будет применить в процессе проведения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мастер-класса;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неоднократно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проработать демонстрационную часть и комментарии к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подумать,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технические средства Вы будете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иллюстративный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дидактический материал Вы будете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дискуссию, обмен опытом, обсуждение результатов мастер-класса.</a:t>
            </a:r>
          </a:p>
          <a:p>
            <a:pPr>
              <a:lnSpc>
                <a:spcPct val="120000"/>
              </a:lnSpc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97246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Педагогу-мастеру следует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 учитывать мотивацию разных групп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 </a:t>
            </a:r>
            <a:r>
              <a:rPr lang="ru-RU" sz="6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начинающие</a:t>
            </a:r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или педагоги, уже имеющие опыт работы, но стремящиеся повысить свой профессиональный уровень для решения квалификационных задач, то для них важно получить конкретные знания о формах, приемах работы, используемой методике, чтобы иметь возможность использовать все это в своей дальнейшей практической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работе.</a:t>
            </a:r>
          </a:p>
          <a:p>
            <a:pPr marL="0" indent="0" algn="just">
              <a:buNone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В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участия в мастер-классе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высококвалифицированных</a:t>
            </a:r>
            <a:r>
              <a:rPr lang="ru-RU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главную роль играет ориентация на сравнение, сопоставление уровня и форм работы, задача заимствования и копирования имеет второстепенный характер или вообще отсутствует.</a:t>
            </a:r>
          </a:p>
          <a:p>
            <a:pPr marL="0" indent="0" algn="just">
              <a:buNone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Поэтому </a:t>
            </a:r>
            <a:r>
              <a:rPr lang="ru-RU" sz="5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 случае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 направлено на удовлетворение интереса педагогов к тем или иным аспектам ими увиденного. </a:t>
            </a:r>
            <a:r>
              <a:rPr lang="ru-RU" sz="5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случае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место полноценная дискуссия, в ходе которой педагог, проводивший мастер-класс, может и для себя узнать что-то интересное, что придает обсуждению характер взаимообогащения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72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Педагогу-мастеру на заметку: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стремится просто передать знания. Он старается задействовать участников в процесс, сделать их активными, разбудить в них то, что скрыто даже для них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самих.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его действия направлены на то, чтобы подключить воображение участников, создать такую атмосферу, чтобы они проявили себя как творцы. Это мягкое, демократичное, незаметное руководство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создаёт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атмосферу открытости, доброжелательности, сотворчества в общении.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мастер-класса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провести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самоанализ, выявить для себя удачные и менее удачные элементы мастер-класса, чтобы затем внести в содержание и форму проведения какие-либо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коррективы.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Желательно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видеозаписи мастер-класса. Такая запись может использоваться и как наглядное пособие для других педагогов, желающих провести мастер-классы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4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/>
                <a:ea typeface="Times New Roman"/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советов педагогу-мастеру: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79744" y="1805940"/>
            <a:ext cx="8644216" cy="960120"/>
            <a:chOff x="1437" y="1488"/>
            <a:chExt cx="3034" cy="288"/>
          </a:xfrm>
        </p:grpSpPr>
        <p:sp>
          <p:nvSpPr>
            <p:cNvPr id="5" name="Rectangle 37"/>
            <p:cNvSpPr>
              <a:spLocks noChangeArrowheads="1"/>
            </p:cNvSpPr>
            <p:nvPr/>
          </p:nvSpPr>
          <p:spPr bwMode="gray">
            <a:xfrm>
              <a:off x="1664" y="1488"/>
              <a:ext cx="2807" cy="288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8"/>
            <p:cNvSpPr>
              <a:spLocks noChangeArrowheads="1"/>
            </p:cNvSpPr>
            <p:nvPr/>
          </p:nvSpPr>
          <p:spPr bwMode="gray">
            <a:xfrm>
              <a:off x="1437" y="1488"/>
              <a:ext cx="184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b="1" dirty="0"/>
            </a:p>
          </p:txBody>
        </p:sp>
        <p:sp>
          <p:nvSpPr>
            <p:cNvPr id="7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14"/>
          <p:cNvSpPr>
            <a:spLocks noChangeArrowheads="1"/>
          </p:cNvSpPr>
          <p:nvPr/>
        </p:nvSpPr>
        <p:spPr bwMode="gray">
          <a:xfrm>
            <a:off x="176259" y="670560"/>
            <a:ext cx="538984" cy="899160"/>
          </a:xfrm>
          <a:prstGeom prst="rect">
            <a:avLst/>
          </a:prstGeom>
          <a:gradFill rotWithShape="1">
            <a:gsLst>
              <a:gs pos="0">
                <a:srgbClr val="9595B9">
                  <a:gamma/>
                  <a:shade val="51373"/>
                  <a:invGamma/>
                </a:srgbClr>
              </a:gs>
              <a:gs pos="50000">
                <a:srgbClr val="9595B9"/>
              </a:gs>
              <a:gs pos="100000">
                <a:srgbClr val="9595B9">
                  <a:gamma/>
                  <a:shade val="51373"/>
                  <a:invGamma/>
                </a:srgbClr>
              </a:gs>
            </a:gsLst>
            <a:lin ang="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21" name="Rectangle 13"/>
          <p:cNvSpPr>
            <a:spLocks noGrp="1" noChangeArrowheads="1"/>
          </p:cNvSpPr>
          <p:nvPr>
            <p:ph idx="1"/>
          </p:nvPr>
        </p:nvSpPr>
        <p:spPr bwMode="gray">
          <a:xfrm>
            <a:off x="808607" y="731520"/>
            <a:ext cx="8015353" cy="891540"/>
          </a:xfrm>
          <a:prstGeom prst="rect">
            <a:avLst/>
          </a:prstGeom>
          <a:gradFill rotWithShape="1">
            <a:gsLst>
              <a:gs pos="0">
                <a:srgbClr val="9595B9"/>
              </a:gs>
              <a:gs pos="50000">
                <a:srgbClr val="9595B9">
                  <a:gamma/>
                  <a:tint val="36471"/>
                  <a:invGamma/>
                </a:srgbClr>
              </a:gs>
              <a:gs pos="100000">
                <a:srgbClr val="9595B9"/>
              </a:gs>
            </a:gsLst>
            <a:lin ang="270000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– это двусторонний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отношения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– слушатель»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абсолютно необходимыми.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Непрерывный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подход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каждому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слушателю – вот то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что отличает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 от всех остальных форм и методов обучения</a:t>
            </a:r>
            <a:r>
              <a:rPr lang="ru-RU" sz="1400" dirty="0"/>
              <a:t>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37" y="2895600"/>
            <a:ext cx="7994624" cy="1325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4"/>
          <p:cNvSpPr>
            <a:spLocks noChangeArrowheads="1"/>
          </p:cNvSpPr>
          <p:nvPr/>
        </p:nvSpPr>
        <p:spPr bwMode="gray">
          <a:xfrm>
            <a:off x="203953" y="2909998"/>
            <a:ext cx="538984" cy="1245870"/>
          </a:xfrm>
          <a:prstGeom prst="rect">
            <a:avLst/>
          </a:prstGeom>
          <a:gradFill rotWithShape="1">
            <a:gsLst>
              <a:gs pos="0">
                <a:srgbClr val="9595B9">
                  <a:gamma/>
                  <a:shade val="51373"/>
                  <a:invGamma/>
                </a:srgbClr>
              </a:gs>
              <a:gs pos="50000">
                <a:srgbClr val="9595B9"/>
              </a:gs>
              <a:gs pos="100000">
                <a:srgbClr val="9595B9">
                  <a:gamma/>
                  <a:shade val="51373"/>
                  <a:invGamma/>
                </a:srgbClr>
              </a:gs>
            </a:gsLst>
            <a:lin ang="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grpSp>
        <p:nvGrpSpPr>
          <p:cNvPr id="14" name="Group 36"/>
          <p:cNvGrpSpPr>
            <a:grpSpLocks/>
          </p:cNvGrpSpPr>
          <p:nvPr/>
        </p:nvGrpSpPr>
        <p:grpSpPr bwMode="auto">
          <a:xfrm>
            <a:off x="205957" y="4319549"/>
            <a:ext cx="8618004" cy="1410419"/>
            <a:chOff x="1470" y="1311"/>
            <a:chExt cx="3047" cy="283"/>
          </a:xfrm>
        </p:grpSpPr>
        <p:sp>
          <p:nvSpPr>
            <p:cNvPr id="15" name="Rectangle 37"/>
            <p:cNvSpPr>
              <a:spLocks noChangeArrowheads="1"/>
            </p:cNvSpPr>
            <p:nvPr/>
          </p:nvSpPr>
          <p:spPr bwMode="gray">
            <a:xfrm>
              <a:off x="1688" y="1311"/>
              <a:ext cx="2829" cy="193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38"/>
            <p:cNvSpPr>
              <a:spLocks noChangeArrowheads="1"/>
            </p:cNvSpPr>
            <p:nvPr/>
          </p:nvSpPr>
          <p:spPr bwMode="gray">
            <a:xfrm>
              <a:off x="1470" y="1311"/>
              <a:ext cx="194" cy="193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b="1" dirty="0"/>
            </a:p>
          </p:txBody>
        </p:sp>
        <p:sp>
          <p:nvSpPr>
            <p:cNvPr id="17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 rot="10800000" flipV="1">
            <a:off x="899160" y="2835429"/>
            <a:ext cx="76885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2099" y="3955813"/>
            <a:ext cx="8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832099" y="5044825"/>
            <a:ext cx="79087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52500" y="2551837"/>
            <a:ext cx="77100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accent1"/>
              </a:solidFill>
            </a:endParaRPr>
          </a:p>
          <a:p>
            <a:pPr algn="ctr"/>
            <a:endParaRPr lang="ru-RU" dirty="0" smtClean="0"/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должен сводиться к лекции, но и играть в течение всего мастер-класса тоже не стоит.</a:t>
            </a:r>
          </a:p>
          <a:p>
            <a:pPr algn="ctr"/>
            <a:endParaRPr lang="ru-RU" b="1" dirty="0">
              <a:solidFill>
                <a:schemeClr val="accent1"/>
              </a:solidFill>
            </a:endParaRPr>
          </a:p>
          <a:p>
            <a:pPr algn="ctr"/>
            <a:endParaRPr lang="ru-RU" b="1" dirty="0">
              <a:solidFill>
                <a:schemeClr val="accent1"/>
              </a:solidFill>
            </a:endParaRPr>
          </a:p>
          <a:p>
            <a:pPr algn="ctr"/>
            <a:endParaRPr lang="ru-RU" b="1" dirty="0" smtClean="0">
              <a:solidFill>
                <a:schemeClr val="accent1"/>
              </a:solidFill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мастер-класса старайтесь показывать не только себя, но и участников вашего мастер-класса, аудиторию.</a:t>
            </a:r>
          </a:p>
          <a:p>
            <a:pPr algn="ctr"/>
            <a:endParaRPr lang="ru-RU" b="1" dirty="0">
              <a:solidFill>
                <a:schemeClr val="accent1"/>
              </a:solidFill>
            </a:endParaRPr>
          </a:p>
          <a:p>
            <a:pPr algn="just"/>
            <a:endParaRPr lang="ru-RU" b="1" dirty="0" smtClean="0">
              <a:solidFill>
                <a:schemeClr val="accent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52500" y="2274838"/>
            <a:ext cx="79745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accent1"/>
              </a:solidFill>
            </a:endParaRPr>
          </a:p>
          <a:p>
            <a:pPr algn="ctr"/>
            <a:endParaRPr lang="ru-RU" b="1" dirty="0">
              <a:solidFill>
                <a:schemeClr val="accent1"/>
              </a:solidFill>
            </a:endParaRPr>
          </a:p>
          <a:p>
            <a:pPr algn="ctr"/>
            <a:endParaRPr lang="ru-RU" b="1" dirty="0" smtClean="0">
              <a:solidFill>
                <a:schemeClr val="accent1"/>
              </a:solidFill>
            </a:endParaRPr>
          </a:p>
          <a:p>
            <a:pPr algn="ctr"/>
            <a:endParaRPr lang="ru-RU" b="1" dirty="0">
              <a:solidFill>
                <a:schemeClr val="accent1"/>
              </a:solidFill>
            </a:endParaRPr>
          </a:p>
          <a:p>
            <a:pPr algn="ctr"/>
            <a:endParaRPr lang="ru-RU" b="1" dirty="0" smtClean="0">
              <a:solidFill>
                <a:schemeClr val="accent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99160" y="1805940"/>
            <a:ext cx="79248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мастер-классе должно четко прослеживаться, что именно представляет педагог – прием, метод или технологию. Логично упомянуть, дать комментарий, где используется, какие результаты дает.</a:t>
            </a: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gray">
          <a:xfrm>
            <a:off x="214015" y="5505696"/>
            <a:ext cx="538984" cy="899160"/>
          </a:xfrm>
          <a:prstGeom prst="rect">
            <a:avLst/>
          </a:prstGeom>
          <a:gradFill rotWithShape="1">
            <a:gsLst>
              <a:gs pos="0">
                <a:srgbClr val="9595B9">
                  <a:gamma/>
                  <a:shade val="51373"/>
                  <a:invGamma/>
                </a:srgbClr>
              </a:gs>
              <a:gs pos="50000">
                <a:srgbClr val="9595B9"/>
              </a:gs>
              <a:gs pos="100000">
                <a:srgbClr val="9595B9">
                  <a:gamma/>
                  <a:shade val="51373"/>
                  <a:invGamma/>
                </a:srgbClr>
              </a:gs>
            </a:gsLst>
            <a:lin ang="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24" name="Rectangle 13"/>
          <p:cNvSpPr txBox="1">
            <a:spLocks noChangeArrowheads="1"/>
          </p:cNvSpPr>
          <p:nvPr/>
        </p:nvSpPr>
        <p:spPr bwMode="gray">
          <a:xfrm>
            <a:off x="862579" y="5513316"/>
            <a:ext cx="7961381" cy="891540"/>
          </a:xfrm>
          <a:prstGeom prst="rect">
            <a:avLst/>
          </a:prstGeom>
          <a:gradFill rotWithShape="1">
            <a:gsLst>
              <a:gs pos="0">
                <a:srgbClr val="9595B9"/>
              </a:gs>
              <a:gs pos="50000">
                <a:srgbClr val="9595B9">
                  <a:gamma/>
                  <a:tint val="36471"/>
                  <a:invGamma/>
                </a:srgbClr>
              </a:gs>
              <a:gs pos="100000">
                <a:srgbClr val="9595B9"/>
              </a:gs>
            </a:gsLst>
            <a:lin ang="270000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бойтесь задавать трудные вопросы. Не стоит долго добиваться того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ответа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поставленный вопрос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нужен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57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79826" y="1469876"/>
            <a:ext cx="6906268" cy="3787923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принцип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мастер-класса: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«Я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знаю, как это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делать. </a:t>
            </a:r>
            <a:r>
              <a:rPr lang="ru-RU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я научу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79984" y="1805940"/>
            <a:ext cx="4584032" cy="2598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i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63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 английского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masterclass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лучший в     какой-либо области +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занятие, урок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smtClean="0"/>
              <a:t>-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181521" y="1291074"/>
            <a:ext cx="8358349" cy="1250196"/>
            <a:chOff x="1440" y="1487"/>
            <a:chExt cx="3055" cy="289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gray">
            <a:xfrm>
              <a:off x="1742" y="1487"/>
              <a:ext cx="2753" cy="288"/>
            </a:xfrm>
            <a:prstGeom prst="rect">
              <a:avLst/>
            </a:prstGeom>
            <a:gradFill rotWithShape="1">
              <a:gsLst>
                <a:gs pos="0">
                  <a:srgbClr val="9595B9"/>
                </a:gs>
                <a:gs pos="50000">
                  <a:srgbClr val="9595B9">
                    <a:gamma/>
                    <a:tint val="36471"/>
                    <a:invGamma/>
                  </a:srgbClr>
                </a:gs>
                <a:gs pos="100000">
                  <a:srgbClr val="9595B9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just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интерактивная форма обучения и обмена опытом, объединяющая формат</a:t>
              </a:r>
            </a:p>
            <a:p>
              <a:pPr algn="just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тренинга и конференци</a:t>
              </a:r>
              <a:r>
                <a:rPr lang="ru-RU" dirty="0" smtClean="0"/>
                <a:t>и;</a:t>
              </a:r>
              <a:endParaRPr lang="en-US" dirty="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gray">
            <a:xfrm>
              <a:off x="1440" y="1488"/>
              <a:ext cx="197" cy="288"/>
            </a:xfrm>
            <a:prstGeom prst="rect">
              <a:avLst/>
            </a:prstGeom>
            <a:gradFill rotWithShape="1">
              <a:gsLst>
                <a:gs pos="0">
                  <a:srgbClr val="9595B9">
                    <a:gamma/>
                    <a:shade val="51373"/>
                    <a:invGamma/>
                  </a:srgbClr>
                </a:gs>
                <a:gs pos="50000">
                  <a:srgbClr val="9595B9"/>
                </a:gs>
                <a:gs pos="100000">
                  <a:srgbClr val="9595B9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/>
                <a:t>1</a:t>
              </a:r>
              <a:endParaRPr lang="en-US" b="1" dirty="0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gray">
            <a:xfrm>
              <a:off x="1769" y="1504"/>
              <a:ext cx="2647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184257" y="2861940"/>
            <a:ext cx="8403483" cy="1180253"/>
            <a:chOff x="1457" y="1488"/>
            <a:chExt cx="3033" cy="288"/>
          </a:xfrm>
        </p:grpSpPr>
        <p:sp>
          <p:nvSpPr>
            <p:cNvPr id="14" name="Rectangle 37"/>
            <p:cNvSpPr>
              <a:spLocks noChangeArrowheads="1"/>
            </p:cNvSpPr>
            <p:nvPr/>
          </p:nvSpPr>
          <p:spPr bwMode="gray">
            <a:xfrm>
              <a:off x="1754" y="1488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gray">
            <a:xfrm>
              <a:off x="1457" y="1488"/>
              <a:ext cx="194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 smtClean="0"/>
                <a:t>2</a:t>
              </a:r>
              <a:endParaRPr lang="en-US" b="1" dirty="0"/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12"/>
          <p:cNvGrpSpPr>
            <a:grpSpLocks/>
          </p:cNvGrpSpPr>
          <p:nvPr/>
        </p:nvGrpSpPr>
        <p:grpSpPr bwMode="auto">
          <a:xfrm>
            <a:off x="184257" y="1551900"/>
            <a:ext cx="8402124" cy="4018796"/>
            <a:chOff x="1384" y="1504"/>
            <a:chExt cx="3071" cy="929"/>
          </a:xfrm>
        </p:grpSpPr>
        <p:sp>
          <p:nvSpPr>
            <p:cNvPr id="18" name="Rectangle 13"/>
            <p:cNvSpPr>
              <a:spLocks noChangeArrowheads="1"/>
            </p:cNvSpPr>
            <p:nvPr/>
          </p:nvSpPr>
          <p:spPr bwMode="gray">
            <a:xfrm>
              <a:off x="1680" y="2145"/>
              <a:ext cx="2775" cy="288"/>
            </a:xfrm>
            <a:prstGeom prst="rect">
              <a:avLst/>
            </a:prstGeom>
            <a:gradFill rotWithShape="1">
              <a:gsLst>
                <a:gs pos="0">
                  <a:srgbClr val="9595B9"/>
                </a:gs>
                <a:gs pos="50000">
                  <a:srgbClr val="9595B9">
                    <a:gamma/>
                    <a:tint val="36471"/>
                    <a:invGamma/>
                  </a:srgbClr>
                </a:gs>
                <a:gs pos="100000">
                  <a:srgbClr val="9595B9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gray">
            <a:xfrm>
              <a:off x="1384" y="2137"/>
              <a:ext cx="197" cy="288"/>
            </a:xfrm>
            <a:prstGeom prst="rect">
              <a:avLst/>
            </a:prstGeom>
            <a:gradFill rotWithShape="1">
              <a:gsLst>
                <a:gs pos="0">
                  <a:srgbClr val="9595B9">
                    <a:gamma/>
                    <a:shade val="51373"/>
                    <a:invGamma/>
                  </a:srgbClr>
                </a:gs>
                <a:gs pos="50000">
                  <a:srgbClr val="9595B9"/>
                </a:gs>
                <a:gs pos="100000">
                  <a:srgbClr val="9595B9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 smtClean="0"/>
                <a:t>3</a:t>
              </a:r>
              <a:endParaRPr lang="en-US" b="1" dirty="0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gray">
            <a:xfrm>
              <a:off x="1872" y="1504"/>
              <a:ext cx="2544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36"/>
          <p:cNvGrpSpPr>
            <a:grpSpLocks/>
          </p:cNvGrpSpPr>
          <p:nvPr/>
        </p:nvGrpSpPr>
        <p:grpSpPr bwMode="auto">
          <a:xfrm>
            <a:off x="181521" y="5743317"/>
            <a:ext cx="8403483" cy="1114683"/>
            <a:chOff x="1457" y="1488"/>
            <a:chExt cx="3033" cy="288"/>
          </a:xfrm>
        </p:grpSpPr>
        <p:sp>
          <p:nvSpPr>
            <p:cNvPr id="22" name="Rectangle 37"/>
            <p:cNvSpPr>
              <a:spLocks noChangeArrowheads="1"/>
            </p:cNvSpPr>
            <p:nvPr/>
          </p:nvSpPr>
          <p:spPr bwMode="gray">
            <a:xfrm>
              <a:off x="1754" y="1488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38"/>
            <p:cNvSpPr>
              <a:spLocks noChangeArrowheads="1"/>
            </p:cNvSpPr>
            <p:nvPr/>
          </p:nvSpPr>
          <p:spPr bwMode="gray">
            <a:xfrm>
              <a:off x="1457" y="1488"/>
              <a:ext cx="194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 smtClean="0"/>
                <a:t>4</a:t>
              </a:r>
              <a:endParaRPr lang="en-US" b="1" dirty="0"/>
            </a:p>
          </p:txBody>
        </p:sp>
        <p:sp>
          <p:nvSpPr>
            <p:cNvPr id="24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1007150" y="2861942"/>
            <a:ext cx="74725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форма проведения обучающего тренинга-семинара для отработки практических навыков по различным методикам и технологиям с целью повышения профессионального уровня и обмена передовым опытом участников, расширения кругозора и приобщения к новейшим областям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082039" y="4290218"/>
            <a:ext cx="75043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форм повышения квалификации педагогов, это локальная технология трансляции педагогического опыта, демонстрирующая конкретный методический прием или метод, методику преподавания, технологию обучения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0800000" flipV="1">
            <a:off x="1007150" y="5743317"/>
            <a:ext cx="7472529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отличается от семинара тем, что, во время мастер-класса ведущий специалист рассказывает и, что еще более важно, </a:t>
            </a:r>
            <a: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показывает,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 как применять на практике </a:t>
            </a:r>
            <a:r>
              <a:rPr lang="ru-RU" b="1" i="1" u="sng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новую технологию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 или </a:t>
            </a:r>
            <a:r>
              <a:rPr lang="ru-RU" b="1" i="1" u="sng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метод.</a:t>
            </a:r>
            <a:endParaRPr lang="ru-RU" sz="1400" b="1" i="1" u="sng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19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мастер-классов включает в себя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68639" y="3041227"/>
            <a:ext cx="8670561" cy="1439333"/>
            <a:chOff x="1457" y="1488"/>
            <a:chExt cx="3033" cy="288"/>
          </a:xfrm>
        </p:grpSpPr>
        <p:sp>
          <p:nvSpPr>
            <p:cNvPr id="5" name="Rectangle 37"/>
            <p:cNvSpPr>
              <a:spLocks noChangeArrowheads="1"/>
            </p:cNvSpPr>
            <p:nvPr/>
          </p:nvSpPr>
          <p:spPr bwMode="gray">
            <a:xfrm>
              <a:off x="1754" y="1488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8"/>
            <p:cNvSpPr>
              <a:spLocks noChangeArrowheads="1"/>
            </p:cNvSpPr>
            <p:nvPr/>
          </p:nvSpPr>
          <p:spPr bwMode="gray">
            <a:xfrm>
              <a:off x="1457" y="1488"/>
              <a:ext cx="194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 smtClean="0"/>
                <a:t>2</a:t>
              </a:r>
              <a:endParaRPr lang="en-US" b="1" dirty="0"/>
            </a:p>
          </p:txBody>
        </p:sp>
        <p:sp>
          <p:nvSpPr>
            <p:cNvPr id="7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14"/>
          <p:cNvSpPr>
            <a:spLocks noChangeArrowheads="1"/>
          </p:cNvSpPr>
          <p:nvPr/>
        </p:nvSpPr>
        <p:spPr bwMode="gray">
          <a:xfrm>
            <a:off x="168639" y="1295400"/>
            <a:ext cx="538984" cy="1245870"/>
          </a:xfrm>
          <a:prstGeom prst="rect">
            <a:avLst/>
          </a:prstGeom>
          <a:gradFill rotWithShape="1">
            <a:gsLst>
              <a:gs pos="0">
                <a:srgbClr val="9595B9">
                  <a:gamma/>
                  <a:shade val="51373"/>
                  <a:invGamma/>
                </a:srgbClr>
              </a:gs>
              <a:gs pos="50000">
                <a:srgbClr val="9595B9"/>
              </a:gs>
              <a:gs pos="100000">
                <a:srgbClr val="9595B9">
                  <a:gamma/>
                  <a:shade val="51373"/>
                  <a:invGamma/>
                </a:srgbClr>
              </a:gs>
            </a:gsLst>
            <a:lin ang="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b="1" dirty="0"/>
              <a:t>1</a:t>
            </a:r>
            <a:endParaRPr lang="en-US" b="1" dirty="0"/>
          </a:p>
        </p:txBody>
      </p:sp>
      <p:sp>
        <p:nvSpPr>
          <p:cNvPr id="21" name="Rectangle 13"/>
          <p:cNvSpPr>
            <a:spLocks noGrp="1" noChangeArrowheads="1"/>
          </p:cNvSpPr>
          <p:nvPr>
            <p:ph idx="1"/>
          </p:nvPr>
        </p:nvSpPr>
        <p:spPr bwMode="gray">
          <a:xfrm>
            <a:off x="991532" y="1270001"/>
            <a:ext cx="7847668" cy="1214119"/>
          </a:xfrm>
          <a:prstGeom prst="rect">
            <a:avLst/>
          </a:prstGeom>
          <a:gradFill rotWithShape="1">
            <a:gsLst>
              <a:gs pos="0">
                <a:srgbClr val="9595B9"/>
              </a:gs>
              <a:gs pos="50000">
                <a:srgbClr val="9595B9">
                  <a:gamma/>
                  <a:tint val="36471"/>
                  <a:invGamma/>
                </a:srgbClr>
              </a:gs>
              <a:gs pos="100000">
                <a:srgbClr val="9595B9"/>
              </a:gs>
            </a:gsLst>
            <a:lin ang="270000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актуальных проблем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650" y="5057656"/>
            <a:ext cx="7912550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066800" y="3105835"/>
            <a:ext cx="73002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аспекты и приемы использования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86" y="5055870"/>
            <a:ext cx="592137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1066800" y="5273040"/>
            <a:ext cx="76733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авторские методы применения технологий на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 и др.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04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мастер-классов: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68639" y="3041227"/>
            <a:ext cx="8403483" cy="1439333"/>
            <a:chOff x="1457" y="1488"/>
            <a:chExt cx="3033" cy="288"/>
          </a:xfrm>
        </p:grpSpPr>
        <p:sp>
          <p:nvSpPr>
            <p:cNvPr id="5" name="Rectangle 37"/>
            <p:cNvSpPr>
              <a:spLocks noChangeArrowheads="1"/>
            </p:cNvSpPr>
            <p:nvPr/>
          </p:nvSpPr>
          <p:spPr bwMode="gray">
            <a:xfrm>
              <a:off x="1754" y="1488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8"/>
            <p:cNvSpPr>
              <a:spLocks noChangeArrowheads="1"/>
            </p:cNvSpPr>
            <p:nvPr/>
          </p:nvSpPr>
          <p:spPr bwMode="gray">
            <a:xfrm>
              <a:off x="1457" y="1488"/>
              <a:ext cx="194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 smtClean="0"/>
                <a:t>2</a:t>
              </a:r>
              <a:endParaRPr lang="en-US" b="1" dirty="0"/>
            </a:p>
          </p:txBody>
        </p:sp>
        <p:sp>
          <p:nvSpPr>
            <p:cNvPr id="7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14"/>
          <p:cNvSpPr>
            <a:spLocks noChangeArrowheads="1"/>
          </p:cNvSpPr>
          <p:nvPr/>
        </p:nvSpPr>
        <p:spPr bwMode="gray">
          <a:xfrm>
            <a:off x="168639" y="1295400"/>
            <a:ext cx="538984" cy="1245870"/>
          </a:xfrm>
          <a:prstGeom prst="rect">
            <a:avLst/>
          </a:prstGeom>
          <a:gradFill rotWithShape="1">
            <a:gsLst>
              <a:gs pos="0">
                <a:srgbClr val="9595B9">
                  <a:gamma/>
                  <a:shade val="51373"/>
                  <a:invGamma/>
                </a:srgbClr>
              </a:gs>
              <a:gs pos="50000">
                <a:srgbClr val="9595B9"/>
              </a:gs>
              <a:gs pos="100000">
                <a:srgbClr val="9595B9">
                  <a:gamma/>
                  <a:shade val="51373"/>
                  <a:invGamma/>
                </a:srgbClr>
              </a:gs>
            </a:gsLst>
            <a:lin ang="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b="1" dirty="0"/>
              <a:t>1</a:t>
            </a:r>
            <a:endParaRPr lang="en-US" b="1" dirty="0"/>
          </a:p>
        </p:txBody>
      </p:sp>
      <p:sp>
        <p:nvSpPr>
          <p:cNvPr id="21" name="Rectangle 13"/>
          <p:cNvSpPr>
            <a:spLocks noGrp="1" noChangeArrowheads="1"/>
          </p:cNvSpPr>
          <p:nvPr>
            <p:ph idx="1"/>
          </p:nvPr>
        </p:nvSpPr>
        <p:spPr bwMode="gray">
          <a:xfrm>
            <a:off x="991532" y="1270001"/>
            <a:ext cx="7580590" cy="1214119"/>
          </a:xfrm>
          <a:prstGeom prst="rect">
            <a:avLst/>
          </a:prstGeom>
          <a:gradFill rotWithShape="1">
            <a:gsLst>
              <a:gs pos="0">
                <a:srgbClr val="9595B9"/>
              </a:gs>
              <a:gs pos="50000">
                <a:srgbClr val="9595B9">
                  <a:gamma/>
                  <a:tint val="36471"/>
                  <a:invGamma/>
                </a:srgbClr>
              </a:gs>
              <a:gs pos="100000">
                <a:srgbClr val="9595B9"/>
              </a:gs>
            </a:gsLst>
            <a:lin ang="270000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педагогом-мастером своего опыта путем прямого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комментированного показа последовательности действий,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приемов и форм педагогической деятельности;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650" y="5057656"/>
            <a:ext cx="7645471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066800" y="3105835"/>
            <a:ext cx="73002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отработка методических подходов педагога-мастера и приемов решения поставленной в программе мастер-класса проблемы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86" y="5055870"/>
            <a:ext cx="592137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58239" y="5057656"/>
            <a:ext cx="74138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участникам мастер-класса в определении задач саморазвития и формировании индивидуальной программы самообразования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самосовершенствования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8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409" y="140705"/>
            <a:ext cx="8358349" cy="712736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endParaRPr lang="en-US" sz="2700" dirty="0">
              <a:effectLst/>
            </a:endParaRPr>
          </a:p>
        </p:txBody>
      </p:sp>
      <p:grpSp>
        <p:nvGrpSpPr>
          <p:cNvPr id="75" name="Group 2"/>
          <p:cNvGrpSpPr>
            <a:grpSpLocks/>
          </p:cNvGrpSpPr>
          <p:nvPr/>
        </p:nvGrpSpPr>
        <p:grpSpPr bwMode="auto">
          <a:xfrm>
            <a:off x="236988" y="1058869"/>
            <a:ext cx="8426790" cy="1210513"/>
            <a:chOff x="1440" y="1488"/>
            <a:chExt cx="3052" cy="291"/>
          </a:xfrm>
        </p:grpSpPr>
        <p:sp>
          <p:nvSpPr>
            <p:cNvPr id="76" name="Rectangle 3"/>
            <p:cNvSpPr>
              <a:spLocks noChangeArrowheads="1"/>
            </p:cNvSpPr>
            <p:nvPr/>
          </p:nvSpPr>
          <p:spPr bwMode="gray">
            <a:xfrm>
              <a:off x="1773" y="1491"/>
              <a:ext cx="2719" cy="288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4"/>
            <p:cNvSpPr>
              <a:spLocks noChangeArrowheads="1"/>
            </p:cNvSpPr>
            <p:nvPr/>
          </p:nvSpPr>
          <p:spPr bwMode="gray">
            <a:xfrm>
              <a:off x="1440" y="1488"/>
              <a:ext cx="197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1</a:t>
              </a:r>
            </a:p>
          </p:txBody>
        </p:sp>
        <p:sp>
          <p:nvSpPr>
            <p:cNvPr id="78" name="Rectangle 5"/>
            <p:cNvSpPr>
              <a:spLocks noChangeArrowheads="1"/>
            </p:cNvSpPr>
            <p:nvPr/>
          </p:nvSpPr>
          <p:spPr bwMode="gray">
            <a:xfrm>
              <a:off x="1833" y="1504"/>
              <a:ext cx="2629" cy="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9" name="Group 12"/>
          <p:cNvGrpSpPr>
            <a:grpSpLocks/>
          </p:cNvGrpSpPr>
          <p:nvPr/>
        </p:nvGrpSpPr>
        <p:grpSpPr bwMode="auto">
          <a:xfrm>
            <a:off x="297180" y="2484150"/>
            <a:ext cx="8404860" cy="1327636"/>
            <a:chOff x="1440" y="1488"/>
            <a:chExt cx="3072" cy="288"/>
          </a:xfrm>
        </p:grpSpPr>
        <p:sp>
          <p:nvSpPr>
            <p:cNvPr id="80" name="Rectangle 13"/>
            <p:cNvSpPr>
              <a:spLocks noChangeArrowheads="1"/>
            </p:cNvSpPr>
            <p:nvPr/>
          </p:nvSpPr>
          <p:spPr bwMode="gray">
            <a:xfrm>
              <a:off x="1776" y="1488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9595B9"/>
                </a:gs>
                <a:gs pos="50000">
                  <a:srgbClr val="9595B9">
                    <a:gamma/>
                    <a:tint val="36471"/>
                    <a:invGamma/>
                  </a:srgbClr>
                </a:gs>
                <a:gs pos="100000">
                  <a:srgbClr val="9595B9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14"/>
            <p:cNvSpPr>
              <a:spLocks noChangeArrowheads="1"/>
            </p:cNvSpPr>
            <p:nvPr/>
          </p:nvSpPr>
          <p:spPr bwMode="gray">
            <a:xfrm>
              <a:off x="1440" y="1488"/>
              <a:ext cx="197" cy="288"/>
            </a:xfrm>
            <a:prstGeom prst="rect">
              <a:avLst/>
            </a:prstGeom>
            <a:gradFill rotWithShape="1">
              <a:gsLst>
                <a:gs pos="0">
                  <a:srgbClr val="9595B9">
                    <a:gamma/>
                    <a:shade val="51373"/>
                    <a:invGamma/>
                  </a:srgbClr>
                </a:gs>
                <a:gs pos="50000">
                  <a:srgbClr val="9595B9"/>
                </a:gs>
                <a:gs pos="100000">
                  <a:srgbClr val="9595B9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2</a:t>
              </a:r>
            </a:p>
          </p:txBody>
        </p:sp>
        <p:sp>
          <p:nvSpPr>
            <p:cNvPr id="82" name="Rectangle 15"/>
            <p:cNvSpPr>
              <a:spLocks noChangeArrowheads="1"/>
            </p:cNvSpPr>
            <p:nvPr/>
          </p:nvSpPr>
          <p:spPr bwMode="gray">
            <a:xfrm>
              <a:off x="1872" y="1504"/>
              <a:ext cx="2544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7" name="Group 32"/>
          <p:cNvGrpSpPr>
            <a:grpSpLocks/>
          </p:cNvGrpSpPr>
          <p:nvPr/>
        </p:nvGrpSpPr>
        <p:grpSpPr bwMode="auto">
          <a:xfrm>
            <a:off x="297180" y="4008116"/>
            <a:ext cx="8372029" cy="1263405"/>
            <a:chOff x="1440" y="1488"/>
            <a:chExt cx="3060" cy="277"/>
          </a:xfrm>
        </p:grpSpPr>
        <p:sp>
          <p:nvSpPr>
            <p:cNvPr id="88" name="Rectangle 33"/>
            <p:cNvSpPr>
              <a:spLocks noChangeArrowheads="1"/>
            </p:cNvSpPr>
            <p:nvPr/>
          </p:nvSpPr>
          <p:spPr bwMode="gray">
            <a:xfrm>
              <a:off x="1764" y="1494"/>
              <a:ext cx="2736" cy="271"/>
            </a:xfrm>
            <a:prstGeom prst="rect">
              <a:avLst/>
            </a:prstGeom>
            <a:gradFill rotWithShape="1">
              <a:gsLst>
                <a:gs pos="0">
                  <a:srgbClr val="9595B9"/>
                </a:gs>
                <a:gs pos="50000">
                  <a:srgbClr val="9595B9">
                    <a:gamma/>
                    <a:tint val="36471"/>
                    <a:invGamma/>
                  </a:srgbClr>
                </a:gs>
                <a:gs pos="100000">
                  <a:srgbClr val="9595B9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34"/>
            <p:cNvSpPr>
              <a:spLocks noChangeArrowheads="1"/>
            </p:cNvSpPr>
            <p:nvPr/>
          </p:nvSpPr>
          <p:spPr bwMode="gray">
            <a:xfrm>
              <a:off x="1440" y="1488"/>
              <a:ext cx="197" cy="271"/>
            </a:xfrm>
            <a:prstGeom prst="rect">
              <a:avLst/>
            </a:prstGeom>
            <a:gradFill rotWithShape="1">
              <a:gsLst>
                <a:gs pos="0">
                  <a:srgbClr val="9595B9">
                    <a:gamma/>
                    <a:shade val="51373"/>
                    <a:invGamma/>
                  </a:srgbClr>
                </a:gs>
                <a:gs pos="50000">
                  <a:srgbClr val="9595B9"/>
                </a:gs>
                <a:gs pos="100000">
                  <a:srgbClr val="9595B9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 smtClean="0"/>
                <a:t>3</a:t>
              </a:r>
              <a:endParaRPr lang="en-US" b="1" dirty="0"/>
            </a:p>
          </p:txBody>
        </p:sp>
        <p:sp>
          <p:nvSpPr>
            <p:cNvPr id="90" name="Rectangle 35"/>
            <p:cNvSpPr>
              <a:spLocks noChangeArrowheads="1"/>
            </p:cNvSpPr>
            <p:nvPr/>
          </p:nvSpPr>
          <p:spPr bwMode="gray">
            <a:xfrm>
              <a:off x="1861" y="1504"/>
              <a:ext cx="2544" cy="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1" name="Group 36"/>
          <p:cNvGrpSpPr>
            <a:grpSpLocks/>
          </p:cNvGrpSpPr>
          <p:nvPr/>
        </p:nvGrpSpPr>
        <p:grpSpPr bwMode="auto">
          <a:xfrm>
            <a:off x="282773" y="5539689"/>
            <a:ext cx="8403483" cy="1180253"/>
            <a:chOff x="1457" y="1488"/>
            <a:chExt cx="3033" cy="288"/>
          </a:xfrm>
        </p:grpSpPr>
        <p:sp>
          <p:nvSpPr>
            <p:cNvPr id="92" name="Rectangle 37"/>
            <p:cNvSpPr>
              <a:spLocks noChangeArrowheads="1"/>
            </p:cNvSpPr>
            <p:nvPr/>
          </p:nvSpPr>
          <p:spPr bwMode="gray">
            <a:xfrm>
              <a:off x="1754" y="1488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38"/>
            <p:cNvSpPr>
              <a:spLocks noChangeArrowheads="1"/>
            </p:cNvSpPr>
            <p:nvPr/>
          </p:nvSpPr>
          <p:spPr bwMode="gray">
            <a:xfrm>
              <a:off x="1457" y="1488"/>
              <a:ext cx="194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 smtClean="0"/>
                <a:t>4</a:t>
              </a:r>
              <a:endParaRPr lang="en-US" b="1" dirty="0"/>
            </a:p>
          </p:txBody>
        </p:sp>
        <p:sp>
          <p:nvSpPr>
            <p:cNvPr id="94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088619" y="175260"/>
            <a:ext cx="6409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мастер-класса участники: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15560" y="1131667"/>
            <a:ext cx="649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по теме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мастер-класса;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49018" y="2667000"/>
            <a:ext cx="7214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участвуют в обсуждении полученных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49019" y="3982997"/>
            <a:ext cx="69602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/>
          </a:p>
          <a:p>
            <a:pPr lvl="0"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задают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получают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32607" y="5539688"/>
            <a:ext cx="71483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предлагают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обсуждения собственные проблемы, вопросы,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и высказывают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 предложения по решению обсуждаемых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проблем.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5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409" y="140705"/>
            <a:ext cx="8358349" cy="712736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endParaRPr lang="en-US" sz="2700" dirty="0">
              <a:effectLst/>
            </a:endParaRPr>
          </a:p>
        </p:txBody>
      </p:sp>
      <p:grpSp>
        <p:nvGrpSpPr>
          <p:cNvPr id="75" name="Group 2"/>
          <p:cNvGrpSpPr>
            <a:grpSpLocks/>
          </p:cNvGrpSpPr>
          <p:nvPr/>
        </p:nvGrpSpPr>
        <p:grpSpPr bwMode="auto">
          <a:xfrm>
            <a:off x="264297" y="1068220"/>
            <a:ext cx="8620065" cy="907091"/>
            <a:chOff x="1440" y="1488"/>
            <a:chExt cx="3122" cy="291"/>
          </a:xfrm>
        </p:grpSpPr>
        <p:sp>
          <p:nvSpPr>
            <p:cNvPr id="76" name="Rectangle 3"/>
            <p:cNvSpPr>
              <a:spLocks noChangeArrowheads="1"/>
            </p:cNvSpPr>
            <p:nvPr/>
          </p:nvSpPr>
          <p:spPr bwMode="gray">
            <a:xfrm>
              <a:off x="1773" y="1491"/>
              <a:ext cx="2789" cy="288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4"/>
            <p:cNvSpPr>
              <a:spLocks noChangeArrowheads="1"/>
            </p:cNvSpPr>
            <p:nvPr/>
          </p:nvSpPr>
          <p:spPr bwMode="gray">
            <a:xfrm>
              <a:off x="1440" y="1488"/>
              <a:ext cx="197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1</a:t>
              </a:r>
            </a:p>
          </p:txBody>
        </p:sp>
        <p:sp>
          <p:nvSpPr>
            <p:cNvPr id="78" name="Rectangle 5"/>
            <p:cNvSpPr>
              <a:spLocks noChangeArrowheads="1"/>
            </p:cNvSpPr>
            <p:nvPr/>
          </p:nvSpPr>
          <p:spPr bwMode="gray">
            <a:xfrm>
              <a:off x="1833" y="1504"/>
              <a:ext cx="2629" cy="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9" name="Group 12"/>
          <p:cNvGrpSpPr>
            <a:grpSpLocks/>
          </p:cNvGrpSpPr>
          <p:nvPr/>
        </p:nvGrpSpPr>
        <p:grpSpPr bwMode="auto">
          <a:xfrm>
            <a:off x="254731" y="2226696"/>
            <a:ext cx="8630114" cy="926485"/>
            <a:chOff x="1440" y="1488"/>
            <a:chExt cx="3072" cy="288"/>
          </a:xfrm>
        </p:grpSpPr>
        <p:sp>
          <p:nvSpPr>
            <p:cNvPr id="80" name="Rectangle 13"/>
            <p:cNvSpPr>
              <a:spLocks noChangeArrowheads="1"/>
            </p:cNvSpPr>
            <p:nvPr/>
          </p:nvSpPr>
          <p:spPr bwMode="gray">
            <a:xfrm>
              <a:off x="1776" y="1488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9595B9"/>
                </a:gs>
                <a:gs pos="50000">
                  <a:srgbClr val="9595B9">
                    <a:gamma/>
                    <a:tint val="36471"/>
                    <a:invGamma/>
                  </a:srgbClr>
                </a:gs>
                <a:gs pos="100000">
                  <a:srgbClr val="9595B9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14"/>
            <p:cNvSpPr>
              <a:spLocks noChangeArrowheads="1"/>
            </p:cNvSpPr>
            <p:nvPr/>
          </p:nvSpPr>
          <p:spPr bwMode="gray">
            <a:xfrm>
              <a:off x="1440" y="1488"/>
              <a:ext cx="197" cy="288"/>
            </a:xfrm>
            <a:prstGeom prst="rect">
              <a:avLst/>
            </a:prstGeom>
            <a:gradFill rotWithShape="1">
              <a:gsLst>
                <a:gs pos="0">
                  <a:srgbClr val="9595B9">
                    <a:gamma/>
                    <a:shade val="51373"/>
                    <a:invGamma/>
                  </a:srgbClr>
                </a:gs>
                <a:gs pos="50000">
                  <a:srgbClr val="9595B9"/>
                </a:gs>
                <a:gs pos="100000">
                  <a:srgbClr val="9595B9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/>
                <a:t>2</a:t>
              </a:r>
            </a:p>
          </p:txBody>
        </p:sp>
        <p:sp>
          <p:nvSpPr>
            <p:cNvPr id="82" name="Rectangle 15"/>
            <p:cNvSpPr>
              <a:spLocks noChangeArrowheads="1"/>
            </p:cNvSpPr>
            <p:nvPr/>
          </p:nvSpPr>
          <p:spPr bwMode="gray">
            <a:xfrm>
              <a:off x="1872" y="1504"/>
              <a:ext cx="2544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7" name="Group 32"/>
          <p:cNvGrpSpPr>
            <a:grpSpLocks/>
          </p:cNvGrpSpPr>
          <p:nvPr/>
        </p:nvGrpSpPr>
        <p:grpSpPr bwMode="auto">
          <a:xfrm>
            <a:off x="264297" y="3319942"/>
            <a:ext cx="8620548" cy="1019027"/>
            <a:chOff x="1432" y="1494"/>
            <a:chExt cx="3137" cy="281"/>
          </a:xfrm>
        </p:grpSpPr>
        <p:sp>
          <p:nvSpPr>
            <p:cNvPr id="88" name="Rectangle 33"/>
            <p:cNvSpPr>
              <a:spLocks noChangeArrowheads="1"/>
            </p:cNvSpPr>
            <p:nvPr/>
          </p:nvSpPr>
          <p:spPr bwMode="gray">
            <a:xfrm>
              <a:off x="1764" y="1494"/>
              <a:ext cx="2805" cy="271"/>
            </a:xfrm>
            <a:prstGeom prst="rect">
              <a:avLst/>
            </a:prstGeom>
            <a:gradFill rotWithShape="1">
              <a:gsLst>
                <a:gs pos="0">
                  <a:srgbClr val="9595B9"/>
                </a:gs>
                <a:gs pos="50000">
                  <a:srgbClr val="9595B9">
                    <a:gamma/>
                    <a:tint val="36471"/>
                    <a:invGamma/>
                  </a:srgbClr>
                </a:gs>
                <a:gs pos="100000">
                  <a:srgbClr val="9595B9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34"/>
            <p:cNvSpPr>
              <a:spLocks noChangeArrowheads="1"/>
            </p:cNvSpPr>
            <p:nvPr/>
          </p:nvSpPr>
          <p:spPr bwMode="gray">
            <a:xfrm>
              <a:off x="1432" y="1504"/>
              <a:ext cx="197" cy="271"/>
            </a:xfrm>
            <a:prstGeom prst="rect">
              <a:avLst/>
            </a:prstGeom>
            <a:gradFill rotWithShape="1">
              <a:gsLst>
                <a:gs pos="0">
                  <a:srgbClr val="9595B9">
                    <a:gamma/>
                    <a:shade val="51373"/>
                    <a:invGamma/>
                  </a:srgbClr>
                </a:gs>
                <a:gs pos="50000">
                  <a:srgbClr val="9595B9"/>
                </a:gs>
                <a:gs pos="100000">
                  <a:srgbClr val="9595B9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 smtClean="0"/>
                <a:t>3</a:t>
              </a:r>
              <a:endParaRPr lang="en-US" b="1" dirty="0"/>
            </a:p>
          </p:txBody>
        </p:sp>
        <p:sp>
          <p:nvSpPr>
            <p:cNvPr id="90" name="Rectangle 35"/>
            <p:cNvSpPr>
              <a:spLocks noChangeArrowheads="1"/>
            </p:cNvSpPr>
            <p:nvPr/>
          </p:nvSpPr>
          <p:spPr bwMode="gray">
            <a:xfrm>
              <a:off x="1861" y="1504"/>
              <a:ext cx="2544" cy="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1" name="Group 36"/>
          <p:cNvGrpSpPr>
            <a:grpSpLocks/>
          </p:cNvGrpSpPr>
          <p:nvPr/>
        </p:nvGrpSpPr>
        <p:grpSpPr bwMode="auto">
          <a:xfrm>
            <a:off x="254731" y="4579408"/>
            <a:ext cx="8630848" cy="951775"/>
            <a:chOff x="1457" y="1488"/>
            <a:chExt cx="3113" cy="288"/>
          </a:xfrm>
        </p:grpSpPr>
        <p:sp>
          <p:nvSpPr>
            <p:cNvPr id="92" name="Rectangle 37"/>
            <p:cNvSpPr>
              <a:spLocks noChangeArrowheads="1"/>
            </p:cNvSpPr>
            <p:nvPr/>
          </p:nvSpPr>
          <p:spPr bwMode="gray">
            <a:xfrm>
              <a:off x="1792" y="1488"/>
              <a:ext cx="2778" cy="288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38"/>
            <p:cNvSpPr>
              <a:spLocks noChangeArrowheads="1"/>
            </p:cNvSpPr>
            <p:nvPr/>
          </p:nvSpPr>
          <p:spPr bwMode="gray">
            <a:xfrm>
              <a:off x="1457" y="1488"/>
              <a:ext cx="194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 smtClean="0"/>
                <a:t>4</a:t>
              </a:r>
              <a:endParaRPr lang="en-US" b="1" dirty="0"/>
            </a:p>
          </p:txBody>
        </p:sp>
        <p:sp>
          <p:nvSpPr>
            <p:cNvPr id="94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088619" y="175260"/>
            <a:ext cx="6409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мастер-класса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15560" y="1131667"/>
            <a:ext cx="71653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опыта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педагогом-мастером;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22089" y="2316480"/>
            <a:ext cx="73416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учебных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15560" y="3550847"/>
            <a:ext cx="69937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/>
          </a:p>
          <a:p>
            <a:pPr lvl="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254731" y="5644042"/>
            <a:ext cx="8621001" cy="1019027"/>
            <a:chOff x="1432" y="1494"/>
            <a:chExt cx="3151" cy="281"/>
          </a:xfrm>
        </p:grpSpPr>
        <p:sp>
          <p:nvSpPr>
            <p:cNvPr id="27" name="Rectangle 33"/>
            <p:cNvSpPr>
              <a:spLocks noChangeArrowheads="1"/>
            </p:cNvSpPr>
            <p:nvPr/>
          </p:nvSpPr>
          <p:spPr bwMode="gray">
            <a:xfrm>
              <a:off x="1764" y="1494"/>
              <a:ext cx="2819" cy="271"/>
            </a:xfrm>
            <a:prstGeom prst="rect">
              <a:avLst/>
            </a:prstGeom>
            <a:gradFill rotWithShape="1">
              <a:gsLst>
                <a:gs pos="0">
                  <a:srgbClr val="9595B9"/>
                </a:gs>
                <a:gs pos="50000">
                  <a:srgbClr val="9595B9">
                    <a:gamma/>
                    <a:tint val="36471"/>
                    <a:invGamma/>
                  </a:srgbClr>
                </a:gs>
                <a:gs pos="100000">
                  <a:srgbClr val="9595B9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gray">
            <a:xfrm>
              <a:off x="1432" y="1504"/>
              <a:ext cx="197" cy="271"/>
            </a:xfrm>
            <a:prstGeom prst="rect">
              <a:avLst/>
            </a:prstGeom>
            <a:gradFill rotWithShape="1">
              <a:gsLst>
                <a:gs pos="0">
                  <a:srgbClr val="9595B9">
                    <a:gamma/>
                    <a:shade val="51373"/>
                    <a:invGamma/>
                  </a:srgbClr>
                </a:gs>
                <a:gs pos="50000">
                  <a:srgbClr val="9595B9"/>
                </a:gs>
                <a:gs pos="100000">
                  <a:srgbClr val="9595B9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 smtClean="0"/>
                <a:t>5</a:t>
              </a:r>
              <a:endParaRPr lang="en-US" b="1" dirty="0"/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gray">
            <a:xfrm>
              <a:off x="1861" y="1504"/>
              <a:ext cx="2544" cy="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405326" y="3319942"/>
            <a:ext cx="73881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участниками мастер-класса с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демонстра-</a:t>
            </a:r>
          </a:p>
          <a:p>
            <a:pPr algn="just">
              <a:lnSpc>
                <a:spcPts val="24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цией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 эффективной работы  с детьми.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проведения;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15560" y="4721661"/>
            <a:ext cx="45522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2089" y="5460322"/>
            <a:ext cx="425575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7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68639" y="4290060"/>
            <a:ext cx="8678181" cy="2567940"/>
            <a:chOff x="1457" y="1488"/>
            <a:chExt cx="3033" cy="288"/>
          </a:xfrm>
        </p:grpSpPr>
        <p:sp>
          <p:nvSpPr>
            <p:cNvPr id="5" name="Rectangle 37"/>
            <p:cNvSpPr>
              <a:spLocks noChangeArrowheads="1"/>
            </p:cNvSpPr>
            <p:nvPr/>
          </p:nvSpPr>
          <p:spPr bwMode="gray">
            <a:xfrm>
              <a:off x="1754" y="1488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8"/>
            <p:cNvSpPr>
              <a:spLocks noChangeArrowheads="1"/>
            </p:cNvSpPr>
            <p:nvPr/>
          </p:nvSpPr>
          <p:spPr bwMode="gray">
            <a:xfrm>
              <a:off x="1457" y="1488"/>
              <a:ext cx="194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 smtClean="0"/>
                <a:t>2</a:t>
              </a:r>
              <a:endParaRPr lang="en-US" b="1" dirty="0"/>
            </a:p>
          </p:txBody>
        </p:sp>
        <p:sp>
          <p:nvSpPr>
            <p:cNvPr id="7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14"/>
          <p:cNvSpPr>
            <a:spLocks noChangeArrowheads="1"/>
          </p:cNvSpPr>
          <p:nvPr/>
        </p:nvSpPr>
        <p:spPr bwMode="gray">
          <a:xfrm>
            <a:off x="168639" y="281940"/>
            <a:ext cx="538984" cy="3581400"/>
          </a:xfrm>
          <a:prstGeom prst="rect">
            <a:avLst/>
          </a:prstGeom>
          <a:gradFill rotWithShape="1">
            <a:gsLst>
              <a:gs pos="0">
                <a:srgbClr val="9595B9">
                  <a:gamma/>
                  <a:shade val="51373"/>
                  <a:invGamma/>
                </a:srgbClr>
              </a:gs>
              <a:gs pos="50000">
                <a:srgbClr val="9595B9"/>
              </a:gs>
              <a:gs pos="100000">
                <a:srgbClr val="9595B9">
                  <a:gamma/>
                  <a:shade val="51373"/>
                  <a:invGamma/>
                </a:srgbClr>
              </a:gs>
            </a:gsLst>
            <a:lin ang="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b="1" dirty="0"/>
              <a:t>1</a:t>
            </a:r>
            <a:endParaRPr lang="en-US" b="1" dirty="0"/>
          </a:p>
        </p:txBody>
      </p:sp>
      <p:sp>
        <p:nvSpPr>
          <p:cNvPr id="21" name="Rectangle 13"/>
          <p:cNvSpPr>
            <a:spLocks noGrp="1" noChangeArrowheads="1"/>
          </p:cNvSpPr>
          <p:nvPr>
            <p:ph idx="1"/>
          </p:nvPr>
        </p:nvSpPr>
        <p:spPr bwMode="gray">
          <a:xfrm>
            <a:off x="991532" y="281940"/>
            <a:ext cx="7855288" cy="3596641"/>
          </a:xfrm>
          <a:prstGeom prst="rect">
            <a:avLst/>
          </a:prstGeom>
          <a:gradFill rotWithShape="1">
            <a:gsLst>
              <a:gs pos="0">
                <a:srgbClr val="9595B9"/>
              </a:gs>
              <a:gs pos="50000">
                <a:srgbClr val="9595B9">
                  <a:gamma/>
                  <a:tint val="36471"/>
                  <a:invGamma/>
                </a:srgbClr>
              </a:gs>
              <a:gs pos="100000">
                <a:srgbClr val="9595B9"/>
              </a:gs>
            </a:gsLst>
            <a:lin ang="270000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педагогического опыта педагогом-мастером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 характеризуются основные идеи технологии;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описываются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в работе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доказывается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деятельности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свидетельствующая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 эффективности технологии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проблемы и перспективы в работе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педагога-мастера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1165858" y="4285691"/>
            <a:ext cx="73304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учебных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занятий: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учебных занятий в режиме презентуемой технологии;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приемы работы, которые мастер будет демонстрировать слушателям.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0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68639" y="3573780"/>
            <a:ext cx="8708661" cy="2011680"/>
            <a:chOff x="1457" y="1488"/>
            <a:chExt cx="3033" cy="288"/>
          </a:xfrm>
        </p:grpSpPr>
        <p:sp>
          <p:nvSpPr>
            <p:cNvPr id="5" name="Rectangle 37"/>
            <p:cNvSpPr>
              <a:spLocks noChangeArrowheads="1"/>
            </p:cNvSpPr>
            <p:nvPr/>
          </p:nvSpPr>
          <p:spPr bwMode="gray">
            <a:xfrm>
              <a:off x="1754" y="1488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8"/>
            <p:cNvSpPr>
              <a:spLocks noChangeArrowheads="1"/>
            </p:cNvSpPr>
            <p:nvPr/>
          </p:nvSpPr>
          <p:spPr bwMode="gray">
            <a:xfrm>
              <a:off x="1457" y="1488"/>
              <a:ext cx="194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/>
                <a:t>4</a:t>
              </a:r>
              <a:endParaRPr lang="en-US" b="1" dirty="0"/>
            </a:p>
          </p:txBody>
        </p:sp>
        <p:sp>
          <p:nvSpPr>
            <p:cNvPr id="7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14"/>
          <p:cNvSpPr>
            <a:spLocks noChangeArrowheads="1"/>
          </p:cNvSpPr>
          <p:nvPr/>
        </p:nvSpPr>
        <p:spPr bwMode="gray">
          <a:xfrm>
            <a:off x="168639" y="190500"/>
            <a:ext cx="538984" cy="3169920"/>
          </a:xfrm>
          <a:prstGeom prst="rect">
            <a:avLst/>
          </a:prstGeom>
          <a:gradFill rotWithShape="1">
            <a:gsLst>
              <a:gs pos="0">
                <a:srgbClr val="9595B9">
                  <a:gamma/>
                  <a:shade val="51373"/>
                  <a:invGamma/>
                </a:srgbClr>
              </a:gs>
              <a:gs pos="50000">
                <a:srgbClr val="9595B9"/>
              </a:gs>
              <a:gs pos="100000">
                <a:srgbClr val="9595B9">
                  <a:gamma/>
                  <a:shade val="51373"/>
                  <a:invGamma/>
                </a:srgbClr>
              </a:gs>
            </a:gsLst>
            <a:lin ang="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b="1" dirty="0"/>
              <a:t>3</a:t>
            </a:r>
            <a:endParaRPr lang="en-US" b="1" dirty="0"/>
          </a:p>
        </p:txBody>
      </p:sp>
      <p:sp>
        <p:nvSpPr>
          <p:cNvPr id="21" name="Rectangle 13"/>
          <p:cNvSpPr>
            <a:spLocks noGrp="1" noChangeArrowheads="1"/>
          </p:cNvSpPr>
          <p:nvPr>
            <p:ph idx="1"/>
          </p:nvPr>
        </p:nvSpPr>
        <p:spPr bwMode="gray">
          <a:xfrm>
            <a:off x="991532" y="266701"/>
            <a:ext cx="7916248" cy="3086099"/>
          </a:xfrm>
          <a:prstGeom prst="rect">
            <a:avLst/>
          </a:prstGeom>
          <a:gradFill rotWithShape="1">
            <a:gsLst>
              <a:gs pos="0">
                <a:srgbClr val="9595B9"/>
              </a:gs>
              <a:gs pos="50000">
                <a:srgbClr val="9595B9">
                  <a:gamma/>
                  <a:tint val="36471"/>
                  <a:invGamma/>
                </a:srgbClr>
              </a:gs>
              <a:gs pos="100000">
                <a:srgbClr val="9595B9"/>
              </a:gs>
            </a:gsLst>
            <a:lin ang="2700000" scaled="1"/>
          </a:gradFill>
          <a:ln>
            <a:noFill/>
          </a:ln>
          <a:effectLst>
            <a:prstShdw prst="shdw17" dist="63500" dir="5400000">
              <a:srgbClr val="9595B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normAutofit fontScale="25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участниками мастер-класса с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демонстрацией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приемов эффективной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 с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детьми. Формы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5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•имитационная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(педагог-мастер проводит учебное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слушателями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демонстрируя приемы эффективной работы </a:t>
            </a: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обучающимися);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•лекция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показом приемов;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•практическое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•интегрированное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(лекционно-практическое занятие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т.п.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Слушатели </a:t>
            </a: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 играют две роли</a:t>
            </a:r>
            <a:r>
              <a:rPr lang="ru-RU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и </a:t>
            </a:r>
            <a:r>
              <a:rPr lang="ru-R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экспертов, присутствующих на открытом занятии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0"/>
              </a:spcBef>
              <a:buAutoNum type="arabicPeriod" startAt="3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0"/>
              </a:spcBef>
              <a:buAutoNum type="arabicPeriod" startAt="3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52500" y="3489960"/>
            <a:ext cx="79857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Моделирование: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выполняют самостоятельную работу по конструированию собственной модели учебного занятия в режиме технологии педагога-мастера;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выполняет роль консультанта, организует самостоятельную работу слушателей и управляет ею;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совместно со слушателями проводит обсуждение авторских моделей учебного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занятия.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16" y="5699760"/>
            <a:ext cx="7855884" cy="105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 rot="10800000" flipV="1">
            <a:off x="1021416" y="5741626"/>
            <a:ext cx="78558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дискуссия по результатам совместной деятельности мастера и слушателей.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86" y="5699760"/>
            <a:ext cx="592137" cy="105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0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качества подготовки и проведения мастер-класса: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181521" y="822960"/>
            <a:ext cx="8355613" cy="1092319"/>
            <a:chOff x="1440" y="1488"/>
            <a:chExt cx="3054" cy="293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gray">
            <a:xfrm>
              <a:off x="1741" y="1493"/>
              <a:ext cx="2753" cy="288"/>
            </a:xfrm>
            <a:prstGeom prst="rect">
              <a:avLst/>
            </a:prstGeom>
            <a:gradFill rotWithShape="1">
              <a:gsLst>
                <a:gs pos="0">
                  <a:srgbClr val="9595B9"/>
                </a:gs>
                <a:gs pos="50000">
                  <a:srgbClr val="9595B9">
                    <a:gamma/>
                    <a:tint val="36471"/>
                    <a:invGamma/>
                  </a:srgbClr>
                </a:gs>
                <a:gs pos="100000">
                  <a:srgbClr val="9595B9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just"/>
              <a:endParaRPr lang="en-US" dirty="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gray">
            <a:xfrm>
              <a:off x="1440" y="1488"/>
              <a:ext cx="197" cy="288"/>
            </a:xfrm>
            <a:prstGeom prst="rect">
              <a:avLst/>
            </a:prstGeom>
            <a:gradFill rotWithShape="1">
              <a:gsLst>
                <a:gs pos="0">
                  <a:srgbClr val="9595B9">
                    <a:gamma/>
                    <a:shade val="51373"/>
                    <a:invGamma/>
                  </a:srgbClr>
                </a:gs>
                <a:gs pos="50000">
                  <a:srgbClr val="9595B9"/>
                </a:gs>
                <a:gs pos="100000">
                  <a:srgbClr val="9595B9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/>
                <a:t>1</a:t>
              </a:r>
              <a:endParaRPr lang="en-US" b="1" dirty="0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gray">
            <a:xfrm>
              <a:off x="1769" y="1504"/>
              <a:ext cx="2647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181521" y="2004062"/>
            <a:ext cx="8352877" cy="929640"/>
            <a:chOff x="1457" y="1488"/>
            <a:chExt cx="3033" cy="288"/>
          </a:xfrm>
        </p:grpSpPr>
        <p:sp>
          <p:nvSpPr>
            <p:cNvPr id="14" name="Rectangle 37"/>
            <p:cNvSpPr>
              <a:spLocks noChangeArrowheads="1"/>
            </p:cNvSpPr>
            <p:nvPr/>
          </p:nvSpPr>
          <p:spPr bwMode="gray">
            <a:xfrm>
              <a:off x="1754" y="1488"/>
              <a:ext cx="2736" cy="288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38"/>
            <p:cNvSpPr>
              <a:spLocks noChangeArrowheads="1"/>
            </p:cNvSpPr>
            <p:nvPr/>
          </p:nvSpPr>
          <p:spPr bwMode="gray">
            <a:xfrm>
              <a:off x="1457" y="1488"/>
              <a:ext cx="194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 smtClean="0"/>
                <a:t>2</a:t>
              </a:r>
              <a:endParaRPr lang="en-US" b="1" dirty="0"/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gray">
            <a:xfrm>
              <a:off x="1872" y="1504"/>
              <a:ext cx="254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12"/>
          <p:cNvGrpSpPr>
            <a:grpSpLocks/>
          </p:cNvGrpSpPr>
          <p:nvPr/>
        </p:nvGrpSpPr>
        <p:grpSpPr bwMode="auto">
          <a:xfrm>
            <a:off x="185616" y="336824"/>
            <a:ext cx="8350141" cy="4066824"/>
            <a:chOff x="1384" y="1504"/>
            <a:chExt cx="3052" cy="921"/>
          </a:xfrm>
        </p:grpSpPr>
        <p:sp>
          <p:nvSpPr>
            <p:cNvPr id="18" name="Rectangle 13"/>
            <p:cNvSpPr>
              <a:spLocks noChangeArrowheads="1"/>
            </p:cNvSpPr>
            <p:nvPr/>
          </p:nvSpPr>
          <p:spPr bwMode="gray">
            <a:xfrm>
              <a:off x="1684" y="2134"/>
              <a:ext cx="2752" cy="291"/>
            </a:xfrm>
            <a:prstGeom prst="rect">
              <a:avLst/>
            </a:prstGeom>
            <a:gradFill rotWithShape="1">
              <a:gsLst>
                <a:gs pos="0">
                  <a:srgbClr val="9595B9"/>
                </a:gs>
                <a:gs pos="50000">
                  <a:srgbClr val="9595B9">
                    <a:gamma/>
                    <a:tint val="36471"/>
                    <a:invGamma/>
                  </a:srgbClr>
                </a:gs>
                <a:gs pos="100000">
                  <a:srgbClr val="9595B9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gray">
            <a:xfrm>
              <a:off x="1384" y="2134"/>
              <a:ext cx="197" cy="291"/>
            </a:xfrm>
            <a:prstGeom prst="rect">
              <a:avLst/>
            </a:prstGeom>
            <a:gradFill rotWithShape="1">
              <a:gsLst>
                <a:gs pos="0">
                  <a:srgbClr val="9595B9">
                    <a:gamma/>
                    <a:shade val="51373"/>
                    <a:invGamma/>
                  </a:srgbClr>
                </a:gs>
                <a:gs pos="50000">
                  <a:srgbClr val="9595B9"/>
                </a:gs>
                <a:gs pos="100000">
                  <a:srgbClr val="9595B9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9595B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 smtClean="0"/>
                <a:t>3</a:t>
              </a:r>
              <a:endParaRPr lang="en-US" b="1" dirty="0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gray">
            <a:xfrm>
              <a:off x="1872" y="1504"/>
              <a:ext cx="2544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36"/>
          <p:cNvGrpSpPr>
            <a:grpSpLocks/>
          </p:cNvGrpSpPr>
          <p:nvPr/>
        </p:nvGrpSpPr>
        <p:grpSpPr bwMode="auto">
          <a:xfrm>
            <a:off x="187669" y="4484709"/>
            <a:ext cx="8349466" cy="1114683"/>
            <a:chOff x="1457" y="1488"/>
            <a:chExt cx="3065" cy="288"/>
          </a:xfrm>
        </p:grpSpPr>
        <p:sp>
          <p:nvSpPr>
            <p:cNvPr id="22" name="Rectangle 37"/>
            <p:cNvSpPr>
              <a:spLocks noChangeArrowheads="1"/>
            </p:cNvSpPr>
            <p:nvPr/>
          </p:nvSpPr>
          <p:spPr bwMode="gray">
            <a:xfrm>
              <a:off x="1752" y="1488"/>
              <a:ext cx="2770" cy="288"/>
            </a:xfrm>
            <a:prstGeom prst="rect">
              <a:avLst/>
            </a:prstGeom>
            <a:gradFill rotWithShape="1">
              <a:gsLst>
                <a:gs pos="0">
                  <a:srgbClr val="C9AA5D"/>
                </a:gs>
                <a:gs pos="50000">
                  <a:srgbClr val="C9AA5D">
                    <a:gamma/>
                    <a:tint val="36471"/>
                    <a:invGamma/>
                  </a:srgbClr>
                </a:gs>
                <a:gs pos="100000">
                  <a:srgbClr val="C9AA5D"/>
                </a:gs>
              </a:gsLst>
              <a:lin ang="270000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38"/>
            <p:cNvSpPr>
              <a:spLocks noChangeArrowheads="1"/>
            </p:cNvSpPr>
            <p:nvPr/>
          </p:nvSpPr>
          <p:spPr bwMode="gray">
            <a:xfrm>
              <a:off x="1457" y="1488"/>
              <a:ext cx="194" cy="288"/>
            </a:xfrm>
            <a:prstGeom prst="rect">
              <a:avLst/>
            </a:prstGeom>
            <a:gradFill rotWithShape="1">
              <a:gsLst>
                <a:gs pos="0">
                  <a:srgbClr val="C9AA5D">
                    <a:gamma/>
                    <a:shade val="51373"/>
                    <a:invGamma/>
                  </a:srgbClr>
                </a:gs>
                <a:gs pos="50000">
                  <a:srgbClr val="C9AA5D"/>
                </a:gs>
                <a:gs pos="100000">
                  <a:srgbClr val="C9AA5D">
                    <a:gamma/>
                    <a:shade val="51373"/>
                    <a:invGamma/>
                  </a:srgbClr>
                </a:gs>
              </a:gsLst>
              <a:lin ang="0" scaled="1"/>
            </a:gradFill>
            <a:ln>
              <a:noFill/>
            </a:ln>
            <a:effectLst>
              <a:prstShdw prst="shdw17" dist="63500" dir="5400000">
                <a:srgbClr val="C9AA5D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b="1" dirty="0" smtClean="0"/>
                <a:t>4</a:t>
              </a:r>
              <a:endParaRPr lang="en-US" b="1" dirty="0"/>
            </a:p>
          </p:txBody>
        </p:sp>
        <p:sp>
          <p:nvSpPr>
            <p:cNvPr id="24" name="Rectangle 39"/>
            <p:cNvSpPr>
              <a:spLocks noChangeArrowheads="1"/>
            </p:cNvSpPr>
            <p:nvPr/>
          </p:nvSpPr>
          <p:spPr bwMode="gray">
            <a:xfrm>
              <a:off x="1810" y="1504"/>
              <a:ext cx="2606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082038" y="841600"/>
            <a:ext cx="75057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Презентативность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Выраженность инновационной идеи, уровень ее представления, культура презентации идеи, популярность идеи в педагогике,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практике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82039" y="2004061"/>
            <a:ext cx="7397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Эксклюзивность.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Ярко выраженная индивидуальность (масштаб и уровень реализации идей). Выбор, полнота и оригинальность решения инновационных идей.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65860" y="2926320"/>
            <a:ext cx="73151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Прогрессивность.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 научность содержания и приемов обучения, наличие новых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выходящих за рамки стандарта и соответствующих тенденциям современного образования и методике обучения предмета, способность не только к методическому, но и к научному обобщению опыта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86" y="5699760"/>
            <a:ext cx="592137" cy="105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16" y="5699760"/>
            <a:ext cx="7566324" cy="96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Прямоугольник 32"/>
          <p:cNvSpPr/>
          <p:nvPr/>
        </p:nvSpPr>
        <p:spPr>
          <a:xfrm rot="10800000" flipV="1">
            <a:off x="1242060" y="4583401"/>
            <a:ext cx="71440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приемов и условий мотивации, включения каждого в активную творческую деятельность по созданию нового продукта деятельности на занятии.</a:t>
            </a:r>
          </a:p>
        </p:txBody>
      </p:sp>
      <p:sp>
        <p:nvSpPr>
          <p:cNvPr id="34" name="Прямоугольник 33"/>
          <p:cNvSpPr/>
          <p:nvPr/>
        </p:nvSpPr>
        <p:spPr>
          <a:xfrm rot="10800000" flipV="1">
            <a:off x="1178806" y="5846359"/>
            <a:ext cx="7355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Достаточность используемых средств на занятии, их сочетание, связь с целью и результатом (промежуточным и конечным).</a:t>
            </a:r>
          </a:p>
        </p:txBody>
      </p:sp>
    </p:spTree>
    <p:extLst>
      <p:ext uri="{BB962C8B-B14F-4D97-AF65-F5344CB8AC3E}">
        <p14:creationId xmlns:p14="http://schemas.microsoft.com/office/powerpoint/2010/main" val="1459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gradFill rotWithShape="1">
          <a:gsLst>
            <a:gs pos="0">
              <a:srgbClr val="9595B9"/>
            </a:gs>
            <a:gs pos="50000">
              <a:srgbClr val="9595B9">
                <a:gamma/>
                <a:tint val="36471"/>
                <a:invGamma/>
              </a:srgbClr>
            </a:gs>
            <a:gs pos="100000">
              <a:srgbClr val="9595B9"/>
            </a:gs>
          </a:gsLst>
          <a:lin ang="2700000" scaled="1"/>
        </a:gradFill>
        <a:ln>
          <a:noFill/>
        </a:ln>
        <a:effectLst>
          <a:prstShdw prst="shdw17" dist="63500" dir="5400000">
            <a:srgbClr val="9595B9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algn="ctr">
              <a:solidFill>
                <a:schemeClr val="tx1"/>
              </a:solidFill>
              <a:miter lim="800000"/>
              <a:headEnd/>
              <a:tailEnd/>
            </a14:hiddenLine>
          </a:ext>
        </a:extLst>
      </a:spPr>
      <a:bodyPr wrap="none" anchor="ctr"/>
      <a:lstStyle>
        <a:defPPr>
          <a:defRPr dirty="0"/>
        </a:defPPr>
      </a:lst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674</TotalTime>
  <Words>1131</Words>
  <Application>Microsoft Office PowerPoint</Application>
  <PresentationFormat>Экран (4:3)</PresentationFormat>
  <Paragraphs>229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Презентация PowerPoint</vt:lpstr>
      <vt:lpstr>Мастер-класс (от английского   masterclass:  master – лучший в     какой-либо области + class – занятие, урок) - </vt:lpstr>
      <vt:lpstr> Тематика мастер-классов включает в себя: </vt:lpstr>
      <vt:lpstr> Задачи мастер-классов:  </vt:lpstr>
      <vt:lpstr> </vt:lpstr>
      <vt:lpstr> </vt:lpstr>
      <vt:lpstr> </vt:lpstr>
      <vt:lpstr> </vt:lpstr>
      <vt:lpstr>Критерии качества подготовки и проведения мастер-класса: </vt:lpstr>
      <vt:lpstr>Критерии качества подготовки и проведения мастер-класса: </vt:lpstr>
      <vt:lpstr>Презентация PowerPoint</vt:lpstr>
      <vt:lpstr>  Особенности проведения мастер-классов  </vt:lpstr>
      <vt:lpstr>Итак, если вы планируете провести мастер-класс, вам необходимо:</vt:lpstr>
      <vt:lpstr>Педагогу-мастеру следует заранее учитывать мотивацию разных групп участников:</vt:lpstr>
      <vt:lpstr>  Педагогу-мастеру на заметку:</vt:lpstr>
      <vt:lpstr>  Несколько советов педагогу-мастеру: 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Сергей Щукин</cp:lastModifiedBy>
  <cp:revision>131</cp:revision>
  <dcterms:created xsi:type="dcterms:W3CDTF">2016-11-18T14:12:19Z</dcterms:created>
  <dcterms:modified xsi:type="dcterms:W3CDTF">2020-04-29T03:05:51Z</dcterms:modified>
</cp:coreProperties>
</file>